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52"/>
  </p:notesMasterIdLst>
  <p:sldIdLst>
    <p:sldId id="256" r:id="rId2"/>
    <p:sldId id="265" r:id="rId3"/>
    <p:sldId id="266" r:id="rId4"/>
    <p:sldId id="270" r:id="rId5"/>
    <p:sldId id="271" r:id="rId6"/>
    <p:sldId id="267" r:id="rId7"/>
    <p:sldId id="272" r:id="rId8"/>
    <p:sldId id="264" r:id="rId9"/>
    <p:sldId id="273" r:id="rId10"/>
    <p:sldId id="279" r:id="rId11"/>
    <p:sldId id="275" r:id="rId12"/>
    <p:sldId id="278" r:id="rId13"/>
    <p:sldId id="280" r:id="rId14"/>
    <p:sldId id="288" r:id="rId15"/>
    <p:sldId id="281" r:id="rId16"/>
    <p:sldId id="282" r:id="rId17"/>
    <p:sldId id="289" r:id="rId18"/>
    <p:sldId id="285" r:id="rId19"/>
    <p:sldId id="286" r:id="rId20"/>
    <p:sldId id="287" r:id="rId21"/>
    <p:sldId id="306" r:id="rId22"/>
    <p:sldId id="307" r:id="rId23"/>
    <p:sldId id="290" r:id="rId24"/>
    <p:sldId id="291" r:id="rId25"/>
    <p:sldId id="292" r:id="rId26"/>
    <p:sldId id="293" r:id="rId27"/>
    <p:sldId id="294" r:id="rId28"/>
    <p:sldId id="295" r:id="rId29"/>
    <p:sldId id="296" r:id="rId30"/>
    <p:sldId id="297" r:id="rId31"/>
    <p:sldId id="298" r:id="rId32"/>
    <p:sldId id="303"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5"/>
    <p:restoredTop sz="67834"/>
  </p:normalViewPr>
  <p:slideViewPr>
    <p:cSldViewPr snapToGrid="0" snapToObjects="1" showGuides="1">
      <p:cViewPr>
        <p:scale>
          <a:sx n="97" d="100"/>
          <a:sy n="97" d="100"/>
        </p:scale>
        <p:origin x="568" y="-432"/>
      </p:cViewPr>
      <p:guideLst>
        <p:guide orient="horz" pos="2115"/>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9" Type="http://schemas.openxmlformats.org/officeDocument/2006/relationships/slide" Target="slides/slide18.xml"/><Relationship Id="rId20" Type="http://schemas.openxmlformats.org/officeDocument/2006/relationships/slide" Target="slides/slide30.xml"/><Relationship Id="rId21" Type="http://schemas.openxmlformats.org/officeDocument/2006/relationships/slide" Target="slides/slide31.xml"/><Relationship Id="rId10" Type="http://schemas.openxmlformats.org/officeDocument/2006/relationships/slide" Target="slides/slide19.xml"/><Relationship Id="rId11" Type="http://schemas.openxmlformats.org/officeDocument/2006/relationships/slide" Target="slides/slide21.xml"/><Relationship Id="rId12" Type="http://schemas.openxmlformats.org/officeDocument/2006/relationships/slide" Target="slides/slide22.xml"/><Relationship Id="rId13" Type="http://schemas.openxmlformats.org/officeDocument/2006/relationships/slide" Target="slides/slide23.xml"/><Relationship Id="rId14" Type="http://schemas.openxmlformats.org/officeDocument/2006/relationships/slide" Target="slides/slide24.xml"/><Relationship Id="rId15" Type="http://schemas.openxmlformats.org/officeDocument/2006/relationships/slide" Target="slides/slide25.xml"/><Relationship Id="rId16" Type="http://schemas.openxmlformats.org/officeDocument/2006/relationships/slide" Target="slides/slide26.xml"/><Relationship Id="rId17" Type="http://schemas.openxmlformats.org/officeDocument/2006/relationships/slide" Target="slides/slide27.xml"/><Relationship Id="rId18" Type="http://schemas.openxmlformats.org/officeDocument/2006/relationships/slide" Target="slides/slide28.xml"/><Relationship Id="rId19" Type="http://schemas.openxmlformats.org/officeDocument/2006/relationships/slide" Target="slides/slide29.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6.xml"/><Relationship Id="rId5" Type="http://schemas.openxmlformats.org/officeDocument/2006/relationships/slide" Target="slides/slide7.xml"/><Relationship Id="rId6" Type="http://schemas.openxmlformats.org/officeDocument/2006/relationships/slide" Target="slides/slide8.xml"/><Relationship Id="rId7" Type="http://schemas.openxmlformats.org/officeDocument/2006/relationships/slide" Target="slides/slide10.xml"/><Relationship Id="rId8"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a:t>
            </a:r>
            <a:r>
              <a:rPr lang="ja-JP" altLang="en-US" sz="1200" smtClean="0"/>
              <a:t>発表します</a:t>
            </a:r>
            <a:r>
              <a:rPr lang="ja-JP" altLang="en-US" sz="1200" smtClean="0"/>
              <a:t>。よろしくお願い致します。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以上のことを、実際のシーケンシングデータに対してモデル化します。</a:t>
            </a:r>
            <a:endParaRPr lang="en-US" altLang="ja-JP" dirty="0" smtClean="0"/>
          </a:p>
          <a:p>
            <a:r>
              <a:rPr lang="ja-JP" altLang="en-US" dirty="0" smtClean="0"/>
              <a:t>各一</a:t>
            </a:r>
            <a:r>
              <a:rPr lang="ja-JP" altLang="en-US" dirty="0" smtClean="0"/>
              <a:t>塩基変異位置におけるリードの出力確率は</a:t>
            </a:r>
            <a:r>
              <a:rPr lang="ja-JP" altLang="en-US" dirty="0" smtClean="0"/>
              <a:t>、先に</a:t>
            </a:r>
            <a:r>
              <a:rPr lang="ja-JP" altLang="en-US" dirty="0" smtClean="0"/>
              <a:t>計算したアレル</a:t>
            </a:r>
            <a:r>
              <a:rPr lang="ja-JP" altLang="en-US" dirty="0" smtClean="0"/>
              <a:t>頻度分布を用いて上の式のように計算されます。</a:t>
            </a:r>
            <a:endParaRPr lang="en-US" altLang="ja-JP" dirty="0" smtClean="0"/>
          </a:p>
          <a:p>
            <a:r>
              <a:rPr lang="ja-JP" altLang="en-US" dirty="0" smtClean="0"/>
              <a:t>リード出力確率は、腫瘍に存在する全コピー中の何本が変異コピーかという割合</a:t>
            </a:r>
            <a:r>
              <a:rPr lang="en-US" altLang="ja-JP" dirty="0" smtClean="0"/>
              <a:t>mu</a:t>
            </a:r>
            <a:r>
              <a:rPr lang="ja-JP" altLang="en-US" dirty="0" smtClean="0"/>
              <a:t>によって表され、</a:t>
            </a:r>
            <a:endParaRPr lang="en-US" altLang="ja-JP" dirty="0" smtClean="0"/>
          </a:p>
          <a:p>
            <a:r>
              <a:rPr lang="en-US" altLang="ja-JP" dirty="0" smtClean="0"/>
              <a:t>Mu</a:t>
            </a:r>
            <a:r>
              <a:rPr lang="ja-JP" altLang="en-US" dirty="0" smtClean="0"/>
              <a:t>は左の図のように、各部分型の存在比と変異アレル頻度の積を足し合わせることによって計算されます。</a:t>
            </a:r>
            <a:endParaRPr lang="en-US" altLang="ja-JP" dirty="0" smtClean="0"/>
          </a:p>
          <a:p>
            <a:endParaRPr lang="en-US" altLang="ja-JP" dirty="0" smtClean="0"/>
          </a:p>
          <a:p>
            <a:endParaRPr lang="en-US" altLang="ja-JP" dirty="0" smtClean="0"/>
          </a:p>
          <a:p>
            <a:r>
              <a:rPr lang="en-US" altLang="ja-JP" dirty="0" smtClean="0"/>
              <a:t>Cancer</a:t>
            </a:r>
            <a:r>
              <a:rPr lang="en-US" altLang="ja-JP" baseline="0" dirty="0" smtClean="0"/>
              <a:t> cell</a:t>
            </a:r>
            <a:r>
              <a:rPr lang="ja-JP" altLang="en-US" baseline="0" dirty="0" smtClean="0"/>
              <a:t>を矢印で示す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以上をまとめると、</a:t>
                </a:r>
                <a:r>
                  <a:rPr lang="ja-JP" altLang="en-US" sz="1200" dirty="0" smtClean="0">
                    <a:solidFill>
                      <a:srgbClr val="FF0000"/>
                    </a:solidFill>
                  </a:rPr>
                  <a:t>誕生</a:t>
                </a:r>
                <a:r>
                  <a:rPr lang="ja-JP" altLang="en-US" sz="1200" dirty="0">
                    <a:solidFill>
                      <a:srgbClr val="FF0000"/>
                    </a:solidFill>
                  </a:rPr>
                  <a:t>時刻</a:t>
                </a:r>
                <a14:m>
                  <m:oMath xmlns:m="http://schemas.openxmlformats.org/officeDocument/2006/math">
                    <m:r>
                      <a:rPr lang="en-US" altLang="ja-JP" sz="1200" i="1">
                        <a:solidFill>
                          <a:srgbClr val="FF0000"/>
                        </a:solidFill>
                        <a:latin typeface="Cambria Math" charset="0"/>
                      </a:rPr>
                      <m:t>𝑡</m:t>
                    </m:r>
                  </m:oMath>
                </a14:m>
                <a:r>
                  <a:rPr lang="en-US" altLang="ja-JP" sz="1200" dirty="0"/>
                  <a:t>, </a:t>
                </a:r>
                <a:r>
                  <a:rPr lang="ja-JP" altLang="en-US" sz="1200" dirty="0">
                    <a:solidFill>
                      <a:srgbClr val="FF0000"/>
                    </a:solidFill>
                  </a:rPr>
                  <a:t>構成比</a:t>
                </a:r>
                <a14:m>
                  <m:oMath xmlns:m="http://schemas.openxmlformats.org/officeDocument/2006/math">
                    <m:r>
                      <a:rPr lang="en-US" altLang="ja-JP" sz="1200" i="1">
                        <a:solidFill>
                          <a:srgbClr val="FF0000"/>
                        </a:solidFill>
                        <a:latin typeface="Cambria Math" charset="0"/>
                      </a:rPr>
                      <m:t>𝑛</m:t>
                    </m:r>
                  </m:oMath>
                </a14:m>
                <a:r>
                  <a:rPr lang="ja-JP" altLang="en-US" sz="1200" dirty="0" smtClean="0"/>
                  <a:t>の下で、</a:t>
                </a:r>
                <a:r>
                  <a:rPr lang="ja-JP" altLang="en-US" sz="1200" dirty="0"/>
                  <a:t>変異リード</a:t>
                </a:r>
                <a14:m>
                  <m:oMath xmlns:m="http://schemas.openxmlformats.org/officeDocument/2006/math">
                    <m:sSup>
                      <m:sSupPr>
                        <m:ctrlPr>
                          <a:rPr lang="en-US" altLang="ja-JP" sz="1200" i="1">
                            <a:latin typeface="Cambria Math" charset="0"/>
                          </a:rPr>
                        </m:ctrlPr>
                      </m:sSupPr>
                      <m:e>
                        <m:r>
                          <a:rPr lang="en-US" altLang="ja-JP" sz="1200" i="1">
                            <a:latin typeface="Cambria Math" charset="0"/>
                          </a:rPr>
                          <m:t>𝑚</m:t>
                        </m:r>
                      </m:e>
                      <m:sup>
                        <m:r>
                          <a:rPr lang="en-US" altLang="ja-JP" sz="1200" i="1">
                            <a:latin typeface="Cambria Math" charset="0"/>
                          </a:rPr>
                          <m:t>𝑣𝑎𝑟</m:t>
                        </m:r>
                      </m:sup>
                    </m:sSup>
                  </m:oMath>
                </a14:m>
                <a:r>
                  <a:rPr lang="ja-JP" altLang="en-US" sz="1200" dirty="0"/>
                  <a:t>本、リファレンスリード</a:t>
                </a:r>
                <a14:m>
                  <m:oMath xmlns:m="http://schemas.openxmlformats.org/officeDocument/2006/math">
                    <m:sSup>
                      <m:sSupPr>
                        <m:ctrlPr>
                          <a:rPr lang="en-US" altLang="ja-JP" sz="1200" i="1">
                            <a:latin typeface="Cambria Math" charset="0"/>
                          </a:rPr>
                        </m:ctrlPr>
                      </m:sSupPr>
                      <m:e>
                        <m:r>
                          <a:rPr lang="en-US" altLang="ja-JP" sz="1200" i="1">
                            <a:latin typeface="Cambria Math" charset="0"/>
                          </a:rPr>
                          <m:t>𝑚</m:t>
                        </m:r>
                      </m:e>
                      <m:sup>
                        <m:r>
                          <a:rPr lang="en-US" altLang="ja-JP" sz="1200" i="1">
                            <a:latin typeface="Cambria Math" charset="0"/>
                          </a:rPr>
                          <m:t>𝑟𝑒𝑓</m:t>
                        </m:r>
                      </m:sup>
                    </m:sSup>
                  </m:oMath>
                </a14:m>
                <a:r>
                  <a:rPr lang="ja-JP" altLang="en-US" sz="1200" dirty="0"/>
                  <a:t>本が観測される</a:t>
                </a:r>
                <a:r>
                  <a:rPr lang="ja-JP" altLang="en-US" sz="1200" dirty="0" smtClean="0"/>
                  <a:t>確率は上の式のように表され、</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FF0000"/>
                    </a:solidFill>
                  </a:rPr>
                  <a:t>誕生時刻</a:t>
                </a:r>
                <a:r>
                  <a:rPr lang="ja-JP" altLang="en-US" sz="1200" dirty="0" smtClean="0"/>
                  <a:t>と</a:t>
                </a:r>
                <a:r>
                  <a:rPr lang="ja-JP" altLang="en-US" sz="1200" dirty="0" smtClean="0">
                    <a:solidFill>
                      <a:srgbClr val="FF0000"/>
                    </a:solidFill>
                  </a:rPr>
                  <a:t>構成比の</a:t>
                </a:r>
                <a:r>
                  <a:rPr lang="ja-JP" altLang="en-US" sz="1200" dirty="0" smtClean="0"/>
                  <a:t>最尤推定問題は下の式で表されます。</a:t>
                </a:r>
                <a:endParaRPr lang="en-US" altLang="ja-JP" dirty="0" smtClean="0"/>
              </a:p>
              <a:p>
                <a:r>
                  <a:rPr lang="ja-JP" altLang="en-US" dirty="0" smtClean="0"/>
                  <a:t>この</a:t>
                </a:r>
                <a:r>
                  <a:rPr lang="ja-JP" altLang="en-US" sz="1200" dirty="0" smtClean="0"/>
                  <a:t>最尤推定問題を、</a:t>
                </a:r>
                <a:r>
                  <a:rPr lang="ja-JP" altLang="en-US" dirty="0" smtClean="0"/>
                  <a:t>次に説明する</a:t>
                </a:r>
                <a:r>
                  <a:rPr lang="en-US" altLang="ja-JP" dirty="0" smtClean="0"/>
                  <a:t>EM</a:t>
                </a:r>
                <a:r>
                  <a:rPr lang="ja-JP" altLang="en-US" dirty="0" smtClean="0"/>
                  <a:t>アルゴリズムによって解きました。</a:t>
                </a:r>
                <a:endParaRPr lang="en-US" altLang="ja-JP" dirty="0" smtClean="0"/>
              </a:p>
              <a:p>
                <a:endParaRPr lang="en-US" dirty="0" smtClean="0"/>
              </a:p>
              <a:p>
                <a:endParaRPr lang="en-US" dirty="0" smtClean="0"/>
              </a:p>
              <a:p>
                <a:endParaRPr lang="en-US" dirty="0" smtClean="0"/>
              </a:p>
              <a:p>
                <a:r>
                  <a:rPr lang="en-US" dirty="0" smtClean="0"/>
                  <a:t>P(i_k)</a:t>
                </a:r>
                <a:r>
                  <a:rPr lang="ja-JP" altLang="en-US" dirty="0" smtClean="0"/>
                  <a:t>は変異率じゃない。</a:t>
                </a:r>
                <a:r>
                  <a:rPr lang="en-US" altLang="ja-JP" dirty="0" smtClean="0"/>
                  <a:t>SNV k</a:t>
                </a:r>
                <a:r>
                  <a:rPr lang="ja-JP" altLang="en-US" dirty="0" smtClean="0"/>
                  <a:t>が部分型</a:t>
                </a:r>
                <a:r>
                  <a:rPr lang="en-US" altLang="ja-JP" dirty="0" smtClean="0"/>
                  <a:t>i_k</a:t>
                </a:r>
                <a:r>
                  <a:rPr lang="ja-JP" altLang="en-US" dirty="0" smtClean="0"/>
                  <a:t>に起こった変異である確率</a:t>
                </a:r>
                <a:endParaRPr lang="en-US" dirty="0"/>
              </a:p>
            </p:txBody>
          </p:sp>
        </mc:Choice>
        <mc:Fallback>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以上をまとめると、</a:t>
                </a:r>
                <a:r>
                  <a:rPr lang="ja-JP" altLang="en-US" sz="1200" dirty="0" smtClean="0">
                    <a:solidFill>
                      <a:srgbClr val="FF0000"/>
                    </a:solidFill>
                  </a:rPr>
                  <a:t>誕生</a:t>
                </a:r>
                <a:r>
                  <a:rPr lang="ja-JP" altLang="en-US" sz="1200" dirty="0">
                    <a:solidFill>
                      <a:srgbClr val="FF0000"/>
                    </a:solidFill>
                  </a:rPr>
                  <a:t>時刻</a:t>
                </a:r>
                <a:r>
                  <a:rPr lang="en-US" altLang="ja-JP" sz="1200" i="0">
                    <a:solidFill>
                      <a:srgbClr val="FF0000"/>
                    </a:solidFill>
                    <a:latin typeface="Cambria Math" charset="0"/>
                  </a:rPr>
                  <a:t>𝑡</a:t>
                </a:r>
                <a:r>
                  <a:rPr lang="en-US" altLang="ja-JP" sz="1200" dirty="0"/>
                  <a:t>, </a:t>
                </a:r>
                <a:r>
                  <a:rPr lang="ja-JP" altLang="en-US" sz="1200" dirty="0">
                    <a:solidFill>
                      <a:srgbClr val="FF0000"/>
                    </a:solidFill>
                  </a:rPr>
                  <a:t>構成比</a:t>
                </a:r>
                <a:r>
                  <a:rPr lang="en-US" altLang="ja-JP" sz="1200" i="0">
                    <a:solidFill>
                      <a:srgbClr val="FF0000"/>
                    </a:solidFill>
                    <a:latin typeface="Cambria Math" charset="0"/>
                  </a:rPr>
                  <a:t>𝑛</a:t>
                </a:r>
                <a:r>
                  <a:rPr lang="ja-JP" altLang="en-US" sz="1200" dirty="0" smtClean="0"/>
                  <a:t>の下で、</a:t>
                </a:r>
                <a:r>
                  <a:rPr lang="ja-JP" altLang="en-US" sz="1200" dirty="0"/>
                  <a:t>変異リード</a:t>
                </a:r>
                <a:r>
                  <a:rPr lang="en-US" altLang="ja-JP" sz="1200" i="0">
                    <a:latin typeface="Cambria Math" charset="0"/>
                  </a:rPr>
                  <a:t>𝑚^𝑣𝑎𝑟</a:t>
                </a:r>
                <a:r>
                  <a:rPr lang="ja-JP" altLang="en-US" sz="1200" dirty="0"/>
                  <a:t>本、リファレンスリード</a:t>
                </a:r>
                <a:r>
                  <a:rPr lang="en-US" altLang="ja-JP" sz="1200" i="0">
                    <a:latin typeface="Cambria Math" charset="0"/>
                  </a:rPr>
                  <a:t>𝑚^𝑟𝑒𝑓</a:t>
                </a:r>
                <a:r>
                  <a:rPr lang="ja-JP" altLang="en-US" sz="1200" dirty="0"/>
                  <a:t>本が観測される</a:t>
                </a:r>
                <a:r>
                  <a:rPr lang="ja-JP" altLang="en-US" sz="1200" dirty="0" smtClean="0"/>
                  <a:t>確率は上の式のように表され、</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FF0000"/>
                    </a:solidFill>
                  </a:rPr>
                  <a:t>誕生時刻</a:t>
                </a:r>
                <a:r>
                  <a:rPr lang="ja-JP" altLang="en-US" sz="1200" dirty="0" smtClean="0"/>
                  <a:t>と</a:t>
                </a:r>
                <a:r>
                  <a:rPr lang="ja-JP" altLang="en-US" sz="1200" dirty="0" smtClean="0">
                    <a:solidFill>
                      <a:srgbClr val="FF0000"/>
                    </a:solidFill>
                  </a:rPr>
                  <a:t>構成比の</a:t>
                </a:r>
                <a:r>
                  <a:rPr lang="ja-JP" altLang="en-US" sz="1200" dirty="0" smtClean="0"/>
                  <a:t>最尤推定問題は下の式で表されます。</a:t>
                </a:r>
                <a:endParaRPr lang="en-US" altLang="ja-JP" dirty="0" smtClean="0"/>
              </a:p>
              <a:p>
                <a:r>
                  <a:rPr lang="ja-JP" altLang="en-US" dirty="0" smtClean="0"/>
                  <a:t>この</a:t>
                </a:r>
                <a:r>
                  <a:rPr lang="ja-JP" altLang="en-US" sz="1200" dirty="0" smtClean="0"/>
                  <a:t>最尤推定問題を、</a:t>
                </a:r>
                <a:r>
                  <a:rPr lang="ja-JP" altLang="en-US" dirty="0" smtClean="0"/>
                  <a:t>次に説明する</a:t>
                </a:r>
                <a:r>
                  <a:rPr lang="en-US" altLang="ja-JP" dirty="0" smtClean="0"/>
                  <a:t>EM</a:t>
                </a:r>
                <a:r>
                  <a:rPr lang="ja-JP" altLang="en-US" dirty="0" smtClean="0"/>
                  <a:t>アルゴリズムによって解きました。</a:t>
                </a:r>
                <a:endParaRPr lang="en-US" altLang="ja-JP" dirty="0" smtClean="0"/>
              </a:p>
              <a:p>
                <a:endParaRPr lang="en-US" dirty="0" smtClean="0"/>
              </a:p>
              <a:p>
                <a:endParaRPr lang="en-US" dirty="0" smtClean="0"/>
              </a:p>
              <a:p>
                <a:endParaRPr lang="en-US" dirty="0" smtClean="0"/>
              </a:p>
              <a:p>
                <a:r>
                  <a:rPr lang="en-US" dirty="0" smtClean="0"/>
                  <a:t>P(i_k)</a:t>
                </a:r>
                <a:r>
                  <a:rPr lang="ja-JP" altLang="en-US" dirty="0" smtClean="0"/>
                  <a:t>は変異率じゃない。</a:t>
                </a:r>
                <a:r>
                  <a:rPr lang="en-US" altLang="ja-JP" dirty="0" smtClean="0"/>
                  <a:t>SNV k</a:t>
                </a:r>
                <a:r>
                  <a:rPr lang="ja-JP" altLang="en-US" dirty="0" smtClean="0"/>
                  <a:t>が部分型</a:t>
                </a:r>
                <a:r>
                  <a:rPr lang="en-US" altLang="ja-JP" dirty="0" smtClean="0"/>
                  <a:t>i_k</a:t>
                </a:r>
                <a:r>
                  <a:rPr lang="ja-JP" altLang="en-US" dirty="0" smtClean="0"/>
                  <a:t>に起こった変異である確率</a:t>
                </a:r>
                <a:endParaRPr lang="en-US" dirty="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r>
              <a:rPr lang="ja-JP" altLang="en-US" dirty="0" smtClean="0"/>
              <a:t>アルゴリズムでは、一つの一塩基変異位置</a:t>
            </a:r>
            <a:r>
              <a:rPr lang="ja-JP" altLang="en-US" baseline="0" dirty="0" smtClean="0"/>
              <a:t>から出力された各リードが、どの部分型に由来するかを隠れ状態として持ちます。</a:t>
            </a:r>
            <a:endParaRPr lang="en-US" altLang="ja-JP" baseline="0" dirty="0" smtClean="0"/>
          </a:p>
          <a:p>
            <a:r>
              <a:rPr lang="ja-JP" altLang="en-US" baseline="0" dirty="0" smtClean="0"/>
              <a:t>部分型が</a:t>
            </a:r>
            <a:r>
              <a:rPr lang="en-US" altLang="ja-JP" baseline="0" dirty="0" smtClean="0"/>
              <a:t>2</a:t>
            </a:r>
            <a:r>
              <a:rPr lang="ja-JP" altLang="en-US" baseline="0" dirty="0" smtClean="0"/>
              <a:t>つからなる場合の例を図に示しましたが、各変異リードと、各リファレンスリードが、部分型</a:t>
            </a:r>
            <a:r>
              <a:rPr lang="en-US" altLang="ja-JP" baseline="0" dirty="0" smtClean="0"/>
              <a:t>1</a:t>
            </a:r>
            <a:r>
              <a:rPr lang="ja-JP" altLang="en-US" baseline="0" dirty="0" smtClean="0"/>
              <a:t>由来か、あるいは部分型</a:t>
            </a:r>
            <a:r>
              <a:rPr lang="en-US" altLang="ja-JP" baseline="0" dirty="0" smtClean="0"/>
              <a:t>2</a:t>
            </a:r>
            <a:r>
              <a:rPr lang="ja-JP" altLang="en-US" baseline="0" dirty="0" smtClean="0"/>
              <a:t>由来かが、隠れ状態</a:t>
            </a:r>
            <a:r>
              <a:rPr lang="en-US" altLang="ja-JP" baseline="0" dirty="0" smtClean="0"/>
              <a:t>Z</a:t>
            </a:r>
            <a:r>
              <a:rPr lang="ja-JP" altLang="en-US" baseline="0" dirty="0" smtClean="0"/>
              <a:t>になっています。</a:t>
            </a:r>
            <a:endParaRPr lang="en-US" altLang="ja-JP" baseline="0" dirty="0" smtClean="0"/>
          </a:p>
          <a:p>
            <a:r>
              <a:rPr lang="ja-JP" altLang="en-US" baseline="0" dirty="0" smtClean="0"/>
              <a:t>隠れ状態推定と、パラメータ最適化を交互に行うことで、誕生時刻、構成比のパラメータを推定します。</a:t>
            </a:r>
            <a:endParaRPr lang="en-US" altLang="ja-JP" baseline="0" dirty="0" smtClean="0"/>
          </a:p>
          <a:p>
            <a:endParaRPr lang="en-US" altLang="ja-JP" baseline="0" dirty="0" smtClean="0"/>
          </a:p>
        </p:txBody>
      </p:sp>
      <p:sp>
        <p:nvSpPr>
          <p:cNvPr id="4" name="Slide Number Placeholder 3"/>
          <p:cNvSpPr>
            <a:spLocks noGrp="1"/>
          </p:cNvSpPr>
          <p:nvPr>
            <p:ph type="sldNum" sz="quarter" idx="10"/>
          </p:nvPr>
        </p:nvSpPr>
        <p:spPr/>
        <p:txBody>
          <a:bodyPr/>
          <a:lstStyle/>
          <a:p>
            <a:fld id="{84C13422-5834-AE43-B0BF-73992894F99B}" type="slidenum">
              <a:rPr lang="en-US" smtClean="0"/>
              <a:t>12</a:t>
            </a:fld>
            <a:endParaRPr lang="en-US" dirty="0"/>
          </a:p>
        </p:txBody>
      </p:sp>
    </p:spTree>
    <p:extLst>
      <p:ext uri="{BB962C8B-B14F-4D97-AF65-F5344CB8AC3E}">
        <p14:creationId xmlns:p14="http://schemas.microsoft.com/office/powerpoint/2010/main" val="638095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次に、リザルトになります。</a:t>
            </a:r>
            <a:endParaRPr lang="en-US" altLang="ja-JP" dirty="0" smtClean="0"/>
          </a:p>
          <a:p>
            <a:r>
              <a:rPr lang="ja-JP" altLang="en-US" dirty="0" smtClean="0"/>
              <a:t>正解の誕生時刻</a:t>
            </a:r>
            <a:r>
              <a:rPr lang="en-US" altLang="ja-JP" dirty="0" smtClean="0"/>
              <a:t>t</a:t>
            </a:r>
            <a:r>
              <a:rPr lang="ja-JP" altLang="en-US" dirty="0" smtClean="0"/>
              <a:t>と構成比</a:t>
            </a:r>
            <a:r>
              <a:rPr lang="en-US" altLang="ja-JP" dirty="0" smtClean="0"/>
              <a:t>n</a:t>
            </a:r>
            <a:r>
              <a:rPr lang="ja-JP" altLang="en-US" dirty="0" smtClean="0"/>
              <a:t>を下の図のように用意し、これら正解パラメータに基づき計算される変異アレル頻度から</a:t>
            </a:r>
            <a:r>
              <a:rPr lang="en-US" altLang="ja-JP" dirty="0" smtClean="0"/>
              <a:t>NGS</a:t>
            </a:r>
            <a:r>
              <a:rPr lang="ja-JP" altLang="en-US" dirty="0" smtClean="0"/>
              <a:t>リードをシミュレーションしました。</a:t>
            </a:r>
            <a:endParaRPr lang="en-US" altLang="ja-JP" dirty="0" smtClean="0"/>
          </a:p>
          <a:p>
            <a:r>
              <a:rPr lang="ja-JP" altLang="en-US" dirty="0" smtClean="0"/>
              <a:t>そしてシミュレーションしたリードから、先に示した</a:t>
            </a:r>
            <a:r>
              <a:rPr lang="en-US" altLang="ja-JP" dirty="0" smtClean="0"/>
              <a:t>EM</a:t>
            </a:r>
            <a:r>
              <a:rPr lang="ja-JP" altLang="en-US" dirty="0" smtClean="0"/>
              <a:t>アルゴリズムによって</a:t>
            </a:r>
            <a:r>
              <a:rPr lang="en-US" altLang="ja-JP" dirty="0" smtClean="0"/>
              <a:t>t</a:t>
            </a:r>
            <a:r>
              <a:rPr lang="ja-JP" altLang="en-US" dirty="0" smtClean="0"/>
              <a:t>と</a:t>
            </a:r>
            <a:r>
              <a:rPr lang="en-US" altLang="ja-JP" dirty="0" smtClean="0"/>
              <a:t>n</a:t>
            </a:r>
            <a:r>
              <a:rPr lang="ja-JP" altLang="en-US" dirty="0" smtClean="0"/>
              <a:t>を推定しました。</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94313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推定の結果を示します。</a:t>
            </a:r>
            <a:endParaRPr lang="en-US" altLang="ja-JP" dirty="0" smtClean="0"/>
          </a:p>
          <a:p>
            <a:r>
              <a:rPr lang="ja-JP" altLang="en-US" dirty="0" smtClean="0"/>
              <a:t>先に示した正解パラメータについて、</a:t>
            </a:r>
            <a:r>
              <a:rPr lang="en-US" altLang="ja-JP" dirty="0" smtClean="0"/>
              <a:t>SNV</a:t>
            </a:r>
            <a:r>
              <a:rPr lang="ja-JP" altLang="en-US" dirty="0" smtClean="0"/>
              <a:t>数を変化させてリードを生成し、誕生時刻</a:t>
            </a:r>
            <a:r>
              <a:rPr lang="en-US" altLang="ja-JP" dirty="0" smtClean="0"/>
              <a:t>t</a:t>
            </a:r>
            <a:r>
              <a:rPr lang="ja-JP" altLang="en-US" dirty="0" smtClean="0"/>
              <a:t>と構成比</a:t>
            </a:r>
            <a:r>
              <a:rPr lang="en-US" altLang="ja-JP" dirty="0" smtClean="0"/>
              <a:t>n</a:t>
            </a:r>
            <a:r>
              <a:rPr lang="ja-JP" altLang="en-US" dirty="0" smtClean="0"/>
              <a:t>の推定を行ったところ、</a:t>
            </a:r>
            <a:endParaRPr lang="en-US" altLang="ja-JP" dirty="0" smtClean="0"/>
          </a:p>
          <a:p>
            <a:r>
              <a:rPr lang="en-US" dirty="0" smtClean="0"/>
              <a:t>SNV</a:t>
            </a:r>
            <a:r>
              <a:rPr lang="ja-JP" altLang="en-US" dirty="0" smtClean="0"/>
              <a:t>の数が多いほど、推定精度が向上するという結果が得られました。</a:t>
            </a:r>
            <a:endParaRPr lang="en-US" altLang="ja-JP" dirty="0" smtClean="0"/>
          </a:p>
          <a:p>
            <a:r>
              <a:rPr lang="ja-JP" altLang="en-US" dirty="0" smtClean="0"/>
              <a:t>構成比は、少ない</a:t>
            </a:r>
            <a:r>
              <a:rPr lang="en-US" altLang="ja-JP" dirty="0" smtClean="0"/>
              <a:t>SNV</a:t>
            </a:r>
            <a:r>
              <a:rPr lang="ja-JP" altLang="en-US" dirty="0" smtClean="0"/>
              <a:t>でも精度良く推定できますが、誕生時刻を精度良く推定するには、より多くの</a:t>
            </a:r>
            <a:r>
              <a:rPr lang="en-US" altLang="ja-JP" dirty="0" smtClean="0"/>
              <a:t>SNV</a:t>
            </a:r>
            <a:r>
              <a:rPr lang="ja-JP" altLang="en-US" dirty="0" smtClean="0"/>
              <a:t>の数が必要でした。</a:t>
            </a:r>
            <a:endParaRPr lang="en-US" altLang="ja-JP" dirty="0" smtClean="0"/>
          </a:p>
          <a:p>
            <a:endParaRPr lang="en-US"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14</a:t>
            </a:fld>
            <a:endParaRPr lang="en-US" dirty="0"/>
          </a:p>
        </p:txBody>
      </p:sp>
    </p:spTree>
    <p:extLst>
      <p:ext uri="{BB962C8B-B14F-4D97-AF65-F5344CB8AC3E}">
        <p14:creationId xmlns:p14="http://schemas.microsoft.com/office/powerpoint/2010/main" val="98690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次に、先程と同じ正解パラメータに対し、</a:t>
            </a:r>
            <a:r>
              <a:rPr lang="en-US" altLang="ja-JP" dirty="0" smtClean="0"/>
              <a:t>SNV</a:t>
            </a:r>
            <a:r>
              <a:rPr lang="ja-JP" altLang="en-US" dirty="0" smtClean="0"/>
              <a:t>の数を固定し、シーケンシングデプスを変化させてリードを生成し、</a:t>
            </a:r>
            <a:endParaRPr lang="en-US" altLang="ja-JP" dirty="0" smtClean="0"/>
          </a:p>
          <a:p>
            <a:r>
              <a:rPr lang="ja-JP" altLang="en-US" dirty="0" smtClean="0"/>
              <a:t>誕生時刻と存在比の推定を行いました。</a:t>
            </a:r>
            <a:endParaRPr lang="en-US" altLang="ja-JP" dirty="0" smtClean="0"/>
          </a:p>
          <a:p>
            <a:r>
              <a:rPr lang="ja-JP" altLang="en-US" dirty="0" smtClean="0"/>
              <a:t>その結果、シーケンシングデプスについても、デプスが深いほど、誕生時刻と構成比の推定精度が向上するという結果が得られました。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15</a:t>
            </a:fld>
            <a:endParaRPr lang="en-US" dirty="0"/>
          </a:p>
        </p:txBody>
      </p:sp>
    </p:spTree>
    <p:extLst>
      <p:ext uri="{BB962C8B-B14F-4D97-AF65-F5344CB8AC3E}">
        <p14:creationId xmlns:p14="http://schemas.microsoft.com/office/powerpoint/2010/main" val="35803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また、正解の誕生時刻パラメータを上下の図のように変えた場合にも推定できるかどうか実験しましたが、</a:t>
            </a:r>
            <a:endParaRPr lang="en-US" altLang="ja-JP" dirty="0" smtClean="0"/>
          </a:p>
          <a:p>
            <a:r>
              <a:rPr lang="ja-JP" altLang="en-US" dirty="0" smtClean="0"/>
              <a:t>その結果、他の誕生時刻についても、ロバストに推定できることが示されました。</a:t>
            </a:r>
            <a:endParaRPr lang="en-US" altLang="ja-JP" dirty="0" smtClean="0"/>
          </a:p>
          <a:p>
            <a:endParaRPr lang="en-US" dirty="0" smtClean="0"/>
          </a:p>
          <a:p>
            <a:endParaRPr lang="en-US" dirty="0" smtClean="0"/>
          </a:p>
          <a:p>
            <a:endParaRPr lang="en-US" dirty="0" smtClean="0"/>
          </a:p>
          <a:p>
            <a:r>
              <a:rPr lang="ja-JP" altLang="en-US" dirty="0" smtClean="0"/>
              <a:t>左の図なしで、言葉にした方がいいかも。色もよくない。</a:t>
            </a:r>
            <a:endParaRPr lang="en-US" dirty="0" smtClean="0"/>
          </a:p>
          <a:p>
            <a:endParaRPr lang="en-US" dirty="0" smtClean="0"/>
          </a:p>
          <a:p>
            <a:endParaRPr lang="en-US" dirty="0" smtClean="0"/>
          </a:p>
          <a:p>
            <a:endParaRPr lang="en-US" dirty="0" smtClean="0"/>
          </a:p>
          <a:p>
            <a:r>
              <a:rPr lang="ja-JP" altLang="en-US" dirty="0" smtClean="0"/>
              <a:t>正解パラメータの図が、他の</a:t>
            </a:r>
            <a:r>
              <a:rPr lang="en-US" altLang="ja-JP" dirty="0" smtClean="0"/>
              <a:t>subtype</a:t>
            </a:r>
            <a:r>
              <a:rPr lang="ja-JP" altLang="en-US" dirty="0" smtClean="0"/>
              <a:t>と</a:t>
            </a:r>
            <a:r>
              <a:rPr lang="en-US" altLang="ja-JP" dirty="0" smtClean="0"/>
              <a:t>compete</a:t>
            </a:r>
            <a:r>
              <a:rPr lang="ja-JP" altLang="en-US" dirty="0" smtClean="0"/>
              <a:t>しているように見えてよくないかも。</a:t>
            </a:r>
            <a:endParaRPr lang="en-US" dirty="0" smtClean="0"/>
          </a:p>
          <a:p>
            <a:endParaRPr lang="en-US" dirty="0" smtClean="0"/>
          </a:p>
          <a:p>
            <a:r>
              <a:rPr lang="ja-JP" altLang="en-US" dirty="0" smtClean="0"/>
              <a:t>これも、必ずしもロバストとは言えない。絶対誤差で言えば推定精度は良いが、</a:t>
            </a:r>
            <a:r>
              <a:rPr lang="en-US" altLang="ja-JP" baseline="0" dirty="0" smtClean="0"/>
              <a:t> </a:t>
            </a:r>
            <a:r>
              <a:rPr lang="en-US" altLang="ja-JP" dirty="0" smtClean="0"/>
              <a:t>t2</a:t>
            </a:r>
            <a:r>
              <a:rPr lang="ja-JP" altLang="en-US" dirty="0" smtClean="0"/>
              <a:t>の相対誤差は、</a:t>
            </a:r>
            <a:r>
              <a:rPr lang="en-US" altLang="ja-JP" dirty="0" smtClean="0"/>
              <a:t>t2=0.05</a:t>
            </a:r>
            <a:r>
              <a:rPr lang="ja-JP" altLang="en-US" dirty="0" smtClean="0"/>
              <a:t>の時は大きくなっている。</a:t>
            </a:r>
            <a:endParaRPr lang="en-US" altLang="ja-JP" dirty="0" smtClean="0"/>
          </a:p>
          <a:p>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2500:500 </a:t>
            </a:r>
            <a:r>
              <a:rPr lang="ja-JP" altLang="en-US" baseline="0" dirty="0" smtClean="0"/>
              <a:t>程度の為。</a:t>
            </a:r>
            <a:endParaRPr lang="en-US" altLang="ja-JP" dirty="0" smtClean="0"/>
          </a:p>
          <a:p>
            <a:endParaRPr lang="en-US" altLang="ja-JP" dirty="0" smtClean="0"/>
          </a:p>
          <a:p>
            <a:r>
              <a:rPr lang="ja-JP" altLang="en-US" dirty="0" smtClean="0"/>
              <a:t>また、</a:t>
            </a:r>
            <a:r>
              <a:rPr lang="en-US" altLang="ja-JP" dirty="0" smtClean="0"/>
              <a:t>t2=0.45</a:t>
            </a:r>
            <a:r>
              <a:rPr lang="ja-JP" altLang="en-US" dirty="0" smtClean="0"/>
              <a:t>の時は、</a:t>
            </a:r>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1000:2000 </a:t>
            </a:r>
            <a:r>
              <a:rPr lang="ja-JP" altLang="en-US" baseline="0" dirty="0" smtClean="0"/>
              <a:t>程度。</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16</a:t>
            </a:fld>
            <a:endParaRPr lang="en-US" dirty="0"/>
          </a:p>
        </p:txBody>
      </p:sp>
    </p:spTree>
    <p:extLst>
      <p:ext uri="{BB962C8B-B14F-4D97-AF65-F5344CB8AC3E}">
        <p14:creationId xmlns:p14="http://schemas.microsoft.com/office/powerpoint/2010/main" val="1775659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smtClean="0"/>
              <a:t>イントロは多くても全体の</a:t>
            </a:r>
            <a:r>
              <a:rPr lang="en-US" altLang="ja-JP" dirty="0" smtClean="0"/>
              <a:t>1/3</a:t>
            </a:r>
            <a:r>
              <a:rPr lang="ja-JP" altLang="en-US" smtClean="0"/>
              <a:t>程度に。</a:t>
            </a:r>
            <a:endParaRPr lang="en-US" altLang="ja-JP" dirty="0" smtClean="0"/>
          </a:p>
          <a:p>
            <a:pPr marL="400050" lvl="1" indent="0">
              <a:buNone/>
            </a:pPr>
            <a:r>
              <a:rPr lang="ja-JP" altLang="en-US" smtClean="0"/>
              <a:t>これも、本研究で言いたい増殖率推定の前の問題なので、</a:t>
            </a:r>
            <a:r>
              <a:rPr lang="en-US" altLang="ja-JP" dirty="0" smtClean="0"/>
              <a:t>purpose</a:t>
            </a:r>
            <a:r>
              <a:rPr lang="ja-JP" altLang="en-US" smtClean="0"/>
              <a:t>の前のイントロかも。</a:t>
            </a:r>
            <a:endParaRPr lang="en-US" altLang="ja-JP" dirty="0" smtClean="0"/>
          </a:p>
          <a:p>
            <a:pPr marL="400050" lvl="1" indent="0">
              <a:buNone/>
            </a:pPr>
            <a:r>
              <a:rPr lang="en-US" altLang="ja-JP" dirty="0" smtClean="0"/>
              <a:t>1</a:t>
            </a:r>
            <a:r>
              <a:rPr lang="ja-JP" altLang="en-US" smtClean="0"/>
              <a:t>枚使う意味があるかどうか。</a:t>
            </a:r>
            <a:endParaRPr lang="en-US" altLang="ja-JP" dirty="0" smtClean="0"/>
          </a:p>
          <a:p>
            <a:pPr marL="400050" lvl="1" indent="0">
              <a:buNone/>
            </a:pPr>
            <a:r>
              <a:rPr lang="ja-JP" altLang="en-US" smtClean="0"/>
              <a:t>なぜバルクかまで説明する時間があるかどうか。</a:t>
            </a:r>
            <a:endParaRPr lang="en-US" altLang="ja-JP" dirty="0" smtClean="0"/>
          </a:p>
          <a:p>
            <a:pPr marL="400050" lvl="1" indent="0">
              <a:buNone/>
            </a:pPr>
            <a:r>
              <a:rPr lang="ja-JP" altLang="en-US"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21</a:t>
            </a:fld>
            <a:endParaRPr lang="en-US" dirty="0"/>
          </a:p>
        </p:txBody>
      </p:sp>
    </p:spTree>
    <p:extLst>
      <p:ext uri="{BB962C8B-B14F-4D97-AF65-F5344CB8AC3E}">
        <p14:creationId xmlns:p14="http://schemas.microsoft.com/office/powerpoint/2010/main" val="1467367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22</a:t>
            </a:fld>
            <a:endParaRPr lang="en-US" dirty="0"/>
          </a:p>
        </p:txBody>
      </p:sp>
    </p:spTree>
    <p:extLst>
      <p:ext uri="{BB962C8B-B14F-4D97-AF65-F5344CB8AC3E}">
        <p14:creationId xmlns:p14="http://schemas.microsoft.com/office/powerpoint/2010/main" val="1179502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23</a:t>
            </a:fld>
            <a:endParaRPr lang="en-US"/>
          </a:p>
        </p:txBody>
      </p:sp>
    </p:spTree>
    <p:extLst>
      <p:ext uri="{BB962C8B-B14F-4D97-AF65-F5344CB8AC3E}">
        <p14:creationId xmlns:p14="http://schemas.microsoft.com/office/powerpoint/2010/main" val="6259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smtClean="0"/>
              <a:t>こうした腫瘍のクローン進化仮説は、</a:t>
            </a:r>
            <a:r>
              <a:rPr lang="en-US" altLang="ja-JP" dirty="0" smtClean="0"/>
              <a:t>Nowell</a:t>
            </a:r>
            <a:r>
              <a:rPr lang="ja-JP" altLang="en-US"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smtClean="0"/>
                  <a:t>腫瘍の増殖率推定に関する先行</a:t>
                </a:r>
                <a:r>
                  <a:rPr lang="ja-JP" altLang="en-US" smtClean="0"/>
                  <a:t>研究としては、がんの発展に直接寄与しないパッセンジャー変異に対して中立進化の理論を適用した研究があります。</a:t>
                </a:r>
                <a:endParaRPr lang="en-US" altLang="ja-JP" dirty="0" smtClean="0"/>
              </a:p>
              <a:p>
                <a:r>
                  <a:rPr lang="ja-JP" altLang="en-US"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smtClean="0"/>
                  <a:t>が増殖率の情報を持ちます。</a:t>
                </a:r>
                <a:endParaRPr lang="en-US" altLang="ja-JP" dirty="0" smtClean="0"/>
              </a:p>
              <a:p>
                <a:r>
                  <a:rPr lang="ja-JP" altLang="en-US" smtClean="0"/>
                  <a:t>先行研究論文</a:t>
                </a:r>
                <a:r>
                  <a:rPr lang="ja-JP" altLang="en-US" smtClean="0"/>
                  <a:t>の</a:t>
                </a:r>
                <a:r>
                  <a:rPr lang="en-US" altLang="ja-JP" dirty="0" smtClean="0"/>
                  <a:t>NGS</a:t>
                </a:r>
                <a:r>
                  <a:rPr lang="ja-JP" altLang="en-US" smtClean="0"/>
                  <a:t>データをもとに追試を</a:t>
                </a:r>
                <a:r>
                  <a:rPr lang="ja-JP" altLang="en-US" smtClean="0"/>
                  <a:t>行った結果、変異アレル頻度の分布は上の図のようになりました。</a:t>
                </a:r>
                <a:endParaRPr lang="en-US" altLang="ja-JP" dirty="0" smtClean="0"/>
              </a:p>
              <a:p>
                <a:r>
                  <a:rPr lang="ja-JP" altLang="en-US" smtClean="0"/>
                  <a:t>変異アレル頻度の低いパッセンジャー</a:t>
                </a:r>
                <a:r>
                  <a:rPr lang="ja-JP" altLang="en-US" smtClean="0"/>
                  <a:t>変異に対して</a:t>
                </a:r>
                <a:r>
                  <a:rPr lang="en-US" altLang="ja-JP" dirty="0" smtClean="0"/>
                  <a:t>M</a:t>
                </a:r>
                <a:r>
                  <a:rPr lang="ja-JP" altLang="en-US" smtClean="0"/>
                  <a:t>と</a:t>
                </a:r>
                <a:r>
                  <a:rPr lang="en-US" altLang="ja-JP" dirty="0" smtClean="0"/>
                  <a:t>1/f</a:t>
                </a:r>
                <a:r>
                  <a:rPr lang="ja-JP" altLang="en-US" smtClean="0"/>
                  <a:t>をプロットすると、ほぼ直線上に乗り、中立進化がほぼ成立していることがわかります。</a:t>
                </a:r>
                <a:endParaRPr lang="en-US" altLang="ja-JP" dirty="0" smtClean="0"/>
              </a:p>
              <a:p>
                <a:r>
                  <a:rPr lang="ja-JP" altLang="en-US"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しかし、複数の部分型が混在する場合には、アレル頻度分布</a:t>
            </a:r>
            <a:r>
              <a:rPr lang="ja-JP" altLang="en-US" smtClean="0"/>
              <a:t>は一般には多峰性</a:t>
            </a:r>
            <a:r>
              <a:rPr lang="ja-JP" altLang="en-US" smtClean="0"/>
              <a:t>となり、線形回帰による各部分型の増殖率推定は不可能です。</a:t>
            </a:r>
            <a:endParaRPr lang="en-US" altLang="ja-JP" dirty="0" smtClean="0"/>
          </a:p>
          <a:p>
            <a:r>
              <a:rPr lang="ja-JP" altLang="en-US" smtClean="0"/>
              <a:t>そこで我々は、この問題を確率モデルの枠組みに落とし込み、混合分布モデルのパラメータ推定問題に帰着することにより、</a:t>
            </a:r>
            <a:endParaRPr lang="en-US" altLang="ja-JP" dirty="0" smtClean="0"/>
          </a:p>
          <a:p>
            <a:r>
              <a:rPr lang="ja-JP" altLang="en-US"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a:t>
            </a:r>
            <a:r>
              <a:rPr lang="ja-JP" altLang="en-US" dirty="0" smtClean="0"/>
              <a:t>は</a:t>
            </a:r>
            <a:r>
              <a:rPr lang="ja-JP" altLang="en-US" dirty="0" smtClean="0"/>
              <a:t>、各一塩基変異の位置における変異リード数とリファレンスリード数から、</a:t>
            </a:r>
            <a:endParaRPr lang="en-US" altLang="ja-JP" dirty="0" smtClean="0"/>
          </a:p>
          <a:p>
            <a:r>
              <a:rPr lang="ja-JP" altLang="en-US" dirty="0" smtClean="0"/>
              <a:t>各部分型</a:t>
            </a:r>
            <a:r>
              <a:rPr lang="ja-JP" altLang="en-US" dirty="0" smtClean="0"/>
              <a:t>の誕生時刻</a:t>
            </a:r>
            <a:r>
              <a:rPr lang="ja-JP" altLang="en-US" dirty="0" smtClean="0"/>
              <a:t>・構成比・増殖率</a:t>
            </a:r>
            <a:r>
              <a:rPr lang="ja-JP" altLang="en-US" dirty="0" smtClean="0"/>
              <a:t>を推定することを目的とします。</a:t>
            </a:r>
            <a:endParaRPr lang="en-US" altLang="ja-JP" dirty="0" smtClean="0"/>
          </a:p>
          <a:p>
            <a:r>
              <a:rPr lang="ja-JP" altLang="en-US" baseline="0" dirty="0" smtClean="0"/>
              <a:t>誕生時刻</a:t>
            </a:r>
            <a:r>
              <a:rPr lang="en-US" altLang="ja-JP" baseline="0" dirty="0" smtClean="0"/>
              <a:t>ti, </a:t>
            </a:r>
            <a:r>
              <a:rPr lang="ja-JP" altLang="en-US" dirty="0" smtClean="0"/>
              <a:t>部分型</a:t>
            </a:r>
            <a:r>
              <a:rPr lang="ja-JP" altLang="en-US" dirty="0" smtClean="0"/>
              <a:t>構成比</a:t>
            </a:r>
            <a:r>
              <a:rPr lang="en-US" altLang="ja-JP" dirty="0" smtClean="0"/>
              <a:t>ni</a:t>
            </a:r>
            <a:r>
              <a:rPr lang="en-US" altLang="ja-JP" dirty="0" smtClean="0"/>
              <a:t>,</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a:t>
            </a:r>
            <a:r>
              <a:rPr lang="ja-JP" altLang="en-US" dirty="0" smtClean="0"/>
              <a:t>増殖を</a:t>
            </a:r>
            <a:r>
              <a:rPr lang="ja-JP" altLang="en-US" dirty="0" smtClean="0"/>
              <a:t>仮定し、</a:t>
            </a:r>
            <a:r>
              <a:rPr lang="en-US" altLang="ja-JP" dirty="0" smtClean="0"/>
              <a:t>ti</a:t>
            </a:r>
            <a:r>
              <a:rPr lang="ja-JP" altLang="en-US" dirty="0" smtClean="0"/>
              <a:t>と</a:t>
            </a:r>
            <a:r>
              <a:rPr lang="en-US" altLang="ja-JP" dirty="0" smtClean="0"/>
              <a:t>ni</a:t>
            </a:r>
            <a:r>
              <a:rPr lang="ja-JP" altLang="en-US" dirty="0" smtClean="0"/>
              <a:t>を独立変数に取ります</a:t>
            </a:r>
            <a:r>
              <a:rPr lang="ja-JP" altLang="en-US" dirty="0" smtClean="0"/>
              <a:t>。</a:t>
            </a:r>
            <a:endParaRPr lang="en-US" altLang="ja-JP" dirty="0" smtClean="0"/>
          </a:p>
          <a:p>
            <a:endParaRPr lang="en-US" dirty="0" smtClean="0"/>
          </a:p>
          <a:p>
            <a:endParaRPr lang="en-US" dirty="0" smtClean="0"/>
          </a:p>
          <a:p>
            <a:r>
              <a:rPr lang="ja-JP" altLang="en-US" dirty="0" smtClean="0"/>
              <a:t>がんのクローン進化過程を推定する</a:t>
            </a:r>
            <a:endParaRPr lang="en-US" altLang="ja-JP" dirty="0" smtClean="0"/>
          </a:p>
          <a:p>
            <a:r>
              <a:rPr lang="en-US" dirty="0" smtClean="0"/>
              <a:t>input,</a:t>
            </a:r>
            <a:r>
              <a:rPr lang="en-US" baseline="0" dirty="0" smtClean="0"/>
              <a:t> output</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本研究のメソッドについて説明します。</a:t>
            </a:r>
            <a:endParaRPr lang="en-US" altLang="ja-JP" dirty="0" smtClean="0"/>
          </a:p>
          <a:p>
            <a:r>
              <a:rPr lang="ja-JP" altLang="en-US" dirty="0" smtClean="0"/>
              <a:t>本手法においても、先行研究と同様、パッセンジャー</a:t>
            </a:r>
            <a:r>
              <a:rPr lang="ja-JP" altLang="en-US" dirty="0" smtClean="0"/>
              <a:t>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751393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以上で求められた変異アレル頻度分布と、部分型誕生時刻との関係</a:t>
            </a:r>
            <a:r>
              <a:rPr lang="ja-JP" altLang="en-US" dirty="0" smtClean="0"/>
              <a:t>を表すと図</a:t>
            </a:r>
            <a:r>
              <a:rPr lang="ja-JP" altLang="en-US" dirty="0" smtClean="0"/>
              <a:t>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a:t>
            </a:r>
            <a:r>
              <a:rPr lang="ja-JP" altLang="en-US" dirty="0" smtClean="0"/>
              <a:t>本質となります。</a:t>
            </a:r>
            <a:endParaRPr lang="en-US" altLang="ja-JP" dirty="0" smtClean="0"/>
          </a:p>
          <a:p>
            <a:endParaRPr lang="en-US" altLang="ja-JP" dirty="0" smtClean="0"/>
          </a:p>
          <a:p>
            <a:r>
              <a:rPr lang="ja-JP" altLang="en-US" dirty="0" smtClean="0"/>
              <a:t>早い　遅い　矢印のところに書く</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しかしながら、バルクシーケンシングでは、各部分型の変異アレル頻度分布を直接観測することはできず、</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それらの分布の重ね合わせが観測されます。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従って、混合分布モデルを用いて、観測された分布を実現するような、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各部分型の誕生時刻と構成比のパラメータを推定します。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また各部分型における右のピークは、固定化した変異アレルを表しており、そのアレル頻度は、各部分型の構成比の情報を持っています。</a:t>
            </a:r>
            <a:endParaRPr lang="en-US" altLang="ja-JP" dirty="0" smtClean="0"/>
          </a:p>
          <a:p>
            <a:endParaRPr lang="en-US" altLang="ja-JP" dirty="0" smtClean="0"/>
          </a:p>
          <a:p>
            <a:endParaRPr lang="en-US" altLang="ja-JP" dirty="0" smtClean="0"/>
          </a:p>
          <a:p>
            <a:endParaRPr lang="en-US" altLang="ja-JP" dirty="0" smtClean="0"/>
          </a:p>
          <a:p>
            <a:r>
              <a:rPr lang="ja-JP" altLang="en-US" dirty="0" smtClean="0"/>
              <a:t>本当</a:t>
            </a:r>
            <a:r>
              <a:rPr lang="ja-JP" altLang="en-US" dirty="0" smtClean="0"/>
              <a:t>にこのような</a:t>
            </a:r>
            <a:r>
              <a:rPr lang="en-US" altLang="ja-JP" dirty="0" smtClean="0"/>
              <a:t>VAF</a:t>
            </a:r>
            <a:r>
              <a:rPr lang="ja-JP" altLang="en-US" dirty="0" smtClean="0"/>
              <a:t>分布が現実にあるか</a:t>
            </a:r>
            <a:r>
              <a:rPr lang="en-US" altLang="ja-JP" dirty="0" smtClean="0"/>
              <a:t>?</a:t>
            </a:r>
            <a:endParaRPr lang="en-US" altLang="ja-JP" dirty="0" smtClean="0">
              <a:solidFill>
                <a:srgbClr val="0432FF"/>
              </a:solidFill>
            </a:endParaRPr>
          </a:p>
          <a:p>
            <a:r>
              <a:rPr lang="ja-JP" altLang="en-US" dirty="0" smtClean="0"/>
              <a:t>先行研究の実データの</a:t>
            </a:r>
            <a:r>
              <a:rPr lang="en-US" altLang="ja-JP" dirty="0" smtClean="0"/>
              <a:t>VAF</a:t>
            </a:r>
            <a:r>
              <a:rPr lang="ja-JP" altLang="en-US" dirty="0" smtClean="0"/>
              <a:t>をスライドで</a:t>
            </a:r>
            <a:r>
              <a:rPr lang="ja-JP" altLang="en-US" dirty="0" smtClean="0"/>
              <a:t>用意</a:t>
            </a:r>
            <a:endParaRPr lang="en-US" altLang="ja-JP" dirty="0" smtClean="0"/>
          </a:p>
          <a:p>
            <a:r>
              <a:rPr lang="en-US" altLang="ja-JP" dirty="0" smtClean="0"/>
              <a:t>Mixture component</a:t>
            </a:r>
            <a:r>
              <a:rPr lang="ja-JP" altLang="en-US" dirty="0" smtClean="0"/>
              <a:t>数</a:t>
            </a:r>
            <a:r>
              <a:rPr lang="en-US" altLang="ja-JP" dirty="0" smtClean="0"/>
              <a:t>: </a:t>
            </a:r>
            <a:r>
              <a:rPr lang="ja-JP" altLang="en-US" dirty="0" smtClean="0"/>
              <a:t>現在</a:t>
            </a:r>
            <a:r>
              <a:rPr lang="en-US" altLang="ja-JP" dirty="0" smtClean="0"/>
              <a:t>given</a:t>
            </a:r>
            <a:r>
              <a:rPr lang="ja-JP" altLang="en-US" dirty="0" smtClean="0"/>
              <a:t>としているが、情報量規準等を用いてモデル選択することを考えている。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8463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png"/><Relationship Id="rId6" Type="http://schemas.openxmlformats.org/officeDocument/2006/relationships/image" Target="../media/image37.emf"/><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e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tiff"/><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emf"/><Relationship Id="rId5"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emf"/><Relationship Id="rId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0.tiff"/></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61.jpe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26.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360.png"/></Relationships>
</file>

<file path=ppt/slides/_rels/slide28.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390.png"/></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image" Target="../media/image420.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tiff"/><Relationship Id="rId3" Type="http://schemas.openxmlformats.org/officeDocument/2006/relationships/image" Target="../media/image8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tiff"/><Relationship Id="rId3" Type="http://schemas.openxmlformats.org/officeDocument/2006/relationships/image" Target="../media/image9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6" Type="http://schemas.openxmlformats.org/officeDocument/2006/relationships/image" Target="../media/image7.png"/><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5.png"/><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dirty="0" smtClean="0"/>
                  <a:t>各</a:t>
                </a:r>
                <a:r>
                  <a:rPr lang="en-US" altLang="ja-JP" dirty="0" smtClean="0"/>
                  <a:t>SNV</a:t>
                </a:r>
                <a:r>
                  <a:rPr lang="ja-JP" altLang="en-US" dirty="0" smtClean="0"/>
                  <a:t>で、変異リード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dirty="0"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dirty="0"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1413"/>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3987825" cy="1477328"/>
              </a:xfrm>
              <a:prstGeom prst="rect">
                <a:avLst/>
              </a:prstGeom>
              <a:noFill/>
            </p:spPr>
            <p:txBody>
              <a:bodyPr wrap="square" rtlCol="0">
                <a:spAutoFit/>
              </a:bodyPr>
              <a:lstStyle/>
              <a:p>
                <a:r>
                  <a:rPr lang="ja-JP" altLang="en-US" smtClean="0"/>
                  <a:t>部分型</a:t>
                </a:r>
                <a:r>
                  <a:rPr lang="en-US" altLang="ja-JP" dirty="0" smtClean="0"/>
                  <a:t>1</a:t>
                </a:r>
                <a:r>
                  <a:rPr lang="ja-JP" altLang="en-US"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smtClean="0"/>
                  <a:t>部分型</a:t>
                </a:r>
                <a:r>
                  <a:rPr lang="en-US" altLang="ja-JP" dirty="0" smtClean="0"/>
                  <a:t>2</a:t>
                </a:r>
                <a:r>
                  <a:rPr lang="ja-JP" altLang="en-US" smtClean="0"/>
                  <a:t>の変異</a:t>
                </a:r>
                <a:r>
                  <a:rPr lang="ja-JP" altLang="en-US" smtClean="0"/>
                  <a:t>アレル</a:t>
                </a:r>
                <a:r>
                  <a:rPr lang="ja-JP" altLang="en-US"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3987825" cy="1477328"/>
              </a:xfrm>
              <a:prstGeom prst="rect">
                <a:avLst/>
              </a:prstGeom>
              <a:blipFill rotWithShape="0">
                <a:blip r:embed="rId4"/>
                <a:stretch>
                  <a:fillRect l="-1376"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smtClean="0">
                  <a:solidFill>
                    <a:srgbClr val="0432FF"/>
                  </a:solidFill>
                </a:rPr>
                <a:t>から計算</a:t>
              </a:r>
              <a:r>
                <a:rPr lang="ja-JP" altLang="en-US" smtClean="0">
                  <a:solidFill>
                    <a:srgbClr val="0432FF"/>
                  </a:solidFill>
                </a:rPr>
                <a:t>される</a:t>
              </a:r>
              <a:endParaRPr lang="en-US" altLang="ja-JP" dirty="0" smtClean="0">
                <a:solidFill>
                  <a:srgbClr val="0432FF"/>
                </a:solidFill>
              </a:endParaRPr>
            </a:p>
            <a:p>
              <a:r>
                <a:rPr lang="ja-JP" altLang="en-US" smtClean="0">
                  <a:solidFill>
                    <a:srgbClr val="0432FF"/>
                  </a:solidFill>
                </a:rPr>
                <a:t>変異アレル頻度</a:t>
              </a:r>
              <a:r>
                <a:rPr lang="ja-JP" altLang="en-US"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
        <p:nvSpPr>
          <p:cNvPr id="48" name="Title 1"/>
          <p:cNvSpPr>
            <a:spLocks noGrp="1"/>
          </p:cNvSpPr>
          <p:nvPr>
            <p:ph type="title"/>
          </p:nvPr>
        </p:nvSpPr>
        <p:spPr>
          <a:xfrm>
            <a:off x="301818" y="209705"/>
            <a:ext cx="8718614" cy="1011559"/>
          </a:xfrm>
          <a:solidFill>
            <a:schemeClr val="bg1"/>
          </a:solidFill>
        </p:spPr>
        <p:txBody>
          <a:bodyPr>
            <a:normAutofit fontScale="90000"/>
          </a:bodyPr>
          <a:lstStyle/>
          <a:p>
            <a:r>
              <a:rPr lang="en-US" dirty="0" smtClean="0"/>
              <a:t>Methods </a:t>
            </a:r>
            <a:r>
              <a:rPr lang="en-US" dirty="0" smtClean="0"/>
              <a:t>IV</a:t>
            </a:r>
            <a:br>
              <a:rPr lang="en-US" dirty="0" smtClean="0"/>
            </a:br>
            <a:r>
              <a:rPr lang="en-US" sz="3100" dirty="0" smtClean="0"/>
              <a:t>-</a:t>
            </a:r>
            <a:r>
              <a:rPr lang="ja-JP" altLang="en-US" sz="3100" smtClean="0"/>
              <a:t>バルクシーケンシングにおけるリードの出力モデル</a:t>
            </a:r>
            <a:r>
              <a:rPr lang="en-US" altLang="ja-JP" sz="3100" dirty="0" smtClean="0"/>
              <a:t>-</a:t>
            </a:r>
            <a:endParaRPr lang="en-US" sz="3100" dirty="0"/>
          </a:p>
        </p:txBody>
      </p:sp>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2030432"/>
                <a:ext cx="6575050" cy="878062"/>
              </a:xfrm>
            </p:spPr>
            <p:txBody>
              <a:bodyPr>
                <a:normAutofit/>
              </a:bodyPr>
              <a:lstStyle/>
              <a:p>
                <a:r>
                  <a:rPr lang="ja-JP" altLang="en-US" sz="2200" dirty="0" smtClean="0">
                    <a:solidFill>
                      <a:srgbClr val="FF0000"/>
                    </a:solidFill>
                  </a:rPr>
                  <a:t>誕生</a:t>
                </a:r>
                <a:r>
                  <a:rPr lang="ja-JP" altLang="en-US" sz="2200" dirty="0">
                    <a:solidFill>
                      <a:srgbClr val="FF0000"/>
                    </a:solidFill>
                  </a:rPr>
                  <a:t>時刻</a:t>
                </a:r>
                <a14:m>
                  <m:oMath xmlns:m="http://schemas.openxmlformats.org/officeDocument/2006/math">
                    <m:r>
                      <a:rPr lang="en-US" altLang="ja-JP" sz="2200" i="1">
                        <a:solidFill>
                          <a:srgbClr val="FF0000"/>
                        </a:solidFill>
                        <a:latin typeface="Cambria Math" charset="0"/>
                      </a:rPr>
                      <m:t>𝑡</m:t>
                    </m:r>
                  </m:oMath>
                </a14:m>
                <a:r>
                  <a:rPr lang="en-US" altLang="ja-JP" sz="2200" dirty="0"/>
                  <a:t>, </a:t>
                </a:r>
                <a:r>
                  <a:rPr lang="ja-JP" altLang="en-US" sz="2200" dirty="0">
                    <a:solidFill>
                      <a:srgbClr val="FF0000"/>
                    </a:solidFill>
                  </a:rPr>
                  <a:t>構成比</a:t>
                </a:r>
                <a14:m>
                  <m:oMath xmlns:m="http://schemas.openxmlformats.org/officeDocument/2006/math">
                    <m:r>
                      <a:rPr lang="en-US" altLang="ja-JP" sz="2200" i="1">
                        <a:solidFill>
                          <a:srgbClr val="FF0000"/>
                        </a:solidFill>
                        <a:latin typeface="Cambria Math" charset="0"/>
                      </a:rPr>
                      <m:t>𝑛</m:t>
                    </m:r>
                  </m:oMath>
                </a14:m>
                <a:r>
                  <a:rPr lang="ja-JP" altLang="en-US" sz="2200" dirty="0" smtClean="0"/>
                  <a:t>の下で、</a:t>
                </a:r>
                <a:r>
                  <a:rPr lang="ja-JP" altLang="en-US" sz="2200" dirty="0"/>
                  <a:t>変異リード</a:t>
                </a:r>
                <a14:m>
                  <m:oMath xmlns:m="http://schemas.openxmlformats.org/officeDocument/2006/math">
                    <m:sSup>
                      <m:sSupPr>
                        <m:ctrlPr>
                          <a:rPr lang="en-US" altLang="ja-JP" sz="2200" i="1">
                            <a:latin typeface="Cambria Math" charset="0"/>
                          </a:rPr>
                        </m:ctrlPr>
                      </m:sSupPr>
                      <m:e>
                        <m:r>
                          <a:rPr lang="en-US" altLang="ja-JP" sz="2200" i="1">
                            <a:latin typeface="Cambria Math" charset="0"/>
                          </a:rPr>
                          <m:t>𝑚</m:t>
                        </m:r>
                      </m:e>
                      <m:sup>
                        <m:r>
                          <a:rPr lang="en-US" altLang="ja-JP" sz="2200" i="1">
                            <a:latin typeface="Cambria Math" charset="0"/>
                          </a:rPr>
                          <m:t>𝑣𝑎𝑟</m:t>
                        </m:r>
                      </m:sup>
                    </m:sSup>
                  </m:oMath>
                </a14:m>
                <a:r>
                  <a:rPr lang="ja-JP" altLang="en-US" sz="2200" dirty="0"/>
                  <a:t>本、リファレンスリード</a:t>
                </a:r>
                <a14:m>
                  <m:oMath xmlns:m="http://schemas.openxmlformats.org/officeDocument/2006/math">
                    <m:sSup>
                      <m:sSupPr>
                        <m:ctrlPr>
                          <a:rPr lang="en-US" altLang="ja-JP" sz="2200" i="1">
                            <a:latin typeface="Cambria Math" charset="0"/>
                          </a:rPr>
                        </m:ctrlPr>
                      </m:sSupPr>
                      <m:e>
                        <m:r>
                          <a:rPr lang="en-US" altLang="ja-JP" sz="2200" i="1">
                            <a:latin typeface="Cambria Math" charset="0"/>
                          </a:rPr>
                          <m:t>𝑚</m:t>
                        </m:r>
                      </m:e>
                      <m:sup>
                        <m:r>
                          <a:rPr lang="en-US" altLang="ja-JP" sz="2200" i="1">
                            <a:latin typeface="Cambria Math" charset="0"/>
                          </a:rPr>
                          <m:t>𝑟𝑒𝑓</m:t>
                        </m:r>
                      </m:sup>
                    </m:sSup>
                  </m:oMath>
                </a14:m>
                <a:r>
                  <a:rPr lang="ja-JP" altLang="en-US" sz="2200" dirty="0"/>
                  <a:t>本が観測</a:t>
                </a:r>
                <a:r>
                  <a:rPr lang="ja-JP" altLang="en-US" sz="2200" dirty="0" smtClean="0"/>
                  <a:t>される確率</a:t>
                </a:r>
                <a:endParaRPr lang="en-US" altLang="ja-JP" sz="2200" dirty="0"/>
              </a:p>
              <a:p>
                <a:endParaRPr lang="en-US" altLang="ja-JP" sz="2000"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2030432"/>
                <a:ext cx="6575050" cy="878062"/>
              </a:xfrm>
              <a:blipFill rotWithShape="0">
                <a:blip r:embed="rId3"/>
                <a:stretch>
                  <a:fillRect l="-649" t="-8333" r="-5473" b="-3472"/>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2567" y="3219742"/>
            <a:ext cx="7194176" cy="800874"/>
          </a:xfrm>
          <a:prstGeom prst="rect">
            <a:avLst/>
          </a:prstGeom>
        </p:spPr>
      </p:pic>
      <p:sp>
        <p:nvSpPr>
          <p:cNvPr id="28" name="Rectangle 27"/>
          <p:cNvSpPr/>
          <p:nvPr/>
        </p:nvSpPr>
        <p:spPr>
          <a:xfrm>
            <a:off x="3434994" y="3365906"/>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flipV="1">
            <a:off x="3708127" y="3802789"/>
            <a:ext cx="0" cy="325691"/>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434994" y="4199665"/>
                <a:ext cx="3742623" cy="369332"/>
              </a:xfrm>
              <a:prstGeom prst="rect">
                <a:avLst/>
              </a:prstGeom>
              <a:noFill/>
            </p:spPr>
            <p:txBody>
              <a:bodyPr wrap="square" rtlCol="0">
                <a:spAutoFit/>
              </a:bodyPr>
              <a:lstStyle/>
              <a:p>
                <a:r>
                  <a:rPr lang="ja-JP" altLang="en-US" smtClean="0">
                    <a:solidFill>
                      <a:srgbClr val="0432FF"/>
                    </a:solidFill>
                  </a:rPr>
                  <a:t>各</a:t>
                </a:r>
                <a:r>
                  <a:rPr lang="ja-JP" altLang="en-US"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en-US" altLang="ja-JP" dirty="0" smtClean="0">
                    <a:solidFill>
                      <a:srgbClr val="0432FF"/>
                    </a:solidFill>
                  </a:rPr>
                  <a:t> </a:t>
                </a:r>
                <a:r>
                  <a:rPr lang="ja-JP" altLang="en-US"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434994" y="4199665"/>
                <a:ext cx="3742623" cy="369332"/>
              </a:xfrm>
              <a:prstGeom prst="rect">
                <a:avLst/>
              </a:prstGeom>
              <a:blipFill rotWithShape="0">
                <a:blip r:embed="rId5"/>
                <a:stretch>
                  <a:fillRect l="-1303" t="-6557"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1352984" y="4831642"/>
            <a:ext cx="5074216" cy="659361"/>
          </a:xfrm>
          <a:prstGeom prst="rect">
            <a:avLst/>
          </a:prstGeom>
        </p:spPr>
      </p:pic>
      <p:sp>
        <p:nvSpPr>
          <p:cNvPr id="45"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a:t>
            </a:r>
            <a:br>
              <a:rPr lang="en-US" dirty="0" smtClean="0"/>
            </a:br>
            <a:r>
              <a:rPr lang="en-US" dirty="0" smtClean="0"/>
              <a:t>-</a:t>
            </a:r>
            <a:r>
              <a:rPr lang="ja-JP" altLang="en-US" smtClean="0"/>
              <a:t>部分型誕生時刻・構成比の最尤推定</a:t>
            </a:r>
            <a:r>
              <a:rPr lang="en-US" altLang="ja-JP" dirty="0" smtClean="0"/>
              <a:t>-</a:t>
            </a:r>
            <a:endParaRPr lang="en-US" dirty="0"/>
          </a:p>
        </p:txBody>
      </p:sp>
      <mc:AlternateContent xmlns:mc="http://schemas.openxmlformats.org/markup-compatibility/2006">
        <mc:Choice xmlns:a14="http://schemas.microsoft.com/office/drawing/2010/main" Requires="a14">
          <p:sp>
            <p:nvSpPr>
              <p:cNvPr id="92" name="TextBox 91"/>
              <p:cNvSpPr txBox="1"/>
              <p:nvPr/>
            </p:nvSpPr>
            <p:spPr>
              <a:xfrm>
                <a:off x="2150647" y="4190924"/>
                <a:ext cx="100085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𝐾</m:t>
                    </m:r>
                  </m:oMath>
                </a14:m>
                <a:r>
                  <a:rPr lang="en-US" dirty="0" smtClean="0"/>
                  <a:t> : </a:t>
                </a:r>
                <a:r>
                  <a:rPr lang="en-US" dirty="0"/>
                  <a:t>#</a:t>
                </a:r>
                <a:r>
                  <a:rPr lang="en-US" dirty="0" smtClean="0"/>
                  <a:t>SNVs</a:t>
                </a:r>
                <a:endParaRPr lang="en-US" dirty="0"/>
              </a:p>
            </p:txBody>
          </p:sp>
        </mc:Choice>
        <mc:Fallback>
          <p:sp>
            <p:nvSpPr>
              <p:cNvPr id="92" name="TextBox 91"/>
              <p:cNvSpPr txBox="1">
                <a:spLocks noRot="1" noChangeAspect="1" noMove="1" noResize="1" noEditPoints="1" noAdjustHandles="1" noChangeArrowheads="1" noChangeShapeType="1" noTextEdit="1"/>
              </p:cNvSpPr>
              <p:nvPr/>
            </p:nvSpPr>
            <p:spPr>
              <a:xfrm>
                <a:off x="2150647" y="4190924"/>
                <a:ext cx="1000851" cy="276999"/>
              </a:xfrm>
              <a:prstGeom prst="rect">
                <a:avLst/>
              </a:prstGeom>
              <a:blipFill rotWithShape="0">
                <a:blip r:embed="rId7"/>
                <a:stretch>
                  <a:fillRect l="-7927" t="-30435" r="-12805"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p:cNvSpPr txBox="1">
                <a:spLocks/>
              </p:cNvSpPr>
              <p:nvPr/>
            </p:nvSpPr>
            <p:spPr>
              <a:xfrm>
                <a:off x="693734" y="5753648"/>
                <a:ext cx="6575050" cy="8780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sz="2200" dirty="0" smtClean="0">
                    <a:solidFill>
                      <a:schemeClr val="tx1"/>
                    </a:solidFill>
                  </a:rPr>
                  <a:t>EM</a:t>
                </a:r>
                <a:r>
                  <a:rPr lang="ja-JP" altLang="en-US" sz="2200" dirty="0" smtClean="0">
                    <a:solidFill>
                      <a:schemeClr val="tx1"/>
                    </a:solidFill>
                  </a:rPr>
                  <a:t>アルゴリズムによって、</a:t>
                </a:r>
                <a:r>
                  <a:rPr lang="ja-JP" altLang="en-US" sz="2200" dirty="0">
                    <a:solidFill>
                      <a:srgbClr val="FF0000"/>
                    </a:solidFill>
                  </a:rPr>
                  <a:t>誕生</a:t>
                </a:r>
                <a:r>
                  <a:rPr lang="ja-JP" altLang="en-US" sz="2200" dirty="0">
                    <a:solidFill>
                      <a:srgbClr val="FF0000"/>
                    </a:solidFill>
                  </a:rPr>
                  <a:t>時刻</a:t>
                </a:r>
                <a14:m>
                  <m:oMath xmlns:m="http://schemas.openxmlformats.org/officeDocument/2006/math">
                    <m:r>
                      <a:rPr lang="en-US" altLang="ja-JP" sz="2200" i="1">
                        <a:solidFill>
                          <a:srgbClr val="FF0000"/>
                        </a:solidFill>
                        <a:latin typeface="Cambria Math" charset="0"/>
                      </a:rPr>
                      <m:t>𝑡</m:t>
                    </m:r>
                  </m:oMath>
                </a14:m>
                <a:r>
                  <a:rPr lang="en-US" altLang="ja-JP" sz="2200" dirty="0"/>
                  <a:t>, </a:t>
                </a:r>
                <a:r>
                  <a:rPr lang="ja-JP" altLang="en-US" sz="2200" dirty="0">
                    <a:solidFill>
                      <a:srgbClr val="FF0000"/>
                    </a:solidFill>
                  </a:rPr>
                  <a:t>構成比</a:t>
                </a:r>
                <a14:m>
                  <m:oMath xmlns:m="http://schemas.openxmlformats.org/officeDocument/2006/math">
                    <m:r>
                      <a:rPr lang="en-US" altLang="ja-JP" sz="2200" i="1">
                        <a:solidFill>
                          <a:srgbClr val="FF0000"/>
                        </a:solidFill>
                        <a:latin typeface="Cambria Math" charset="0"/>
                      </a:rPr>
                      <m:t>𝑛</m:t>
                    </m:r>
                  </m:oMath>
                </a14:m>
                <a:r>
                  <a:rPr lang="ja-JP" altLang="en-US" sz="2200" dirty="0" smtClean="0">
                    <a:solidFill>
                      <a:schemeClr val="tx1"/>
                    </a:solidFill>
                  </a:rPr>
                  <a:t>を推定</a:t>
                </a:r>
                <a:endParaRPr lang="en-US" altLang="ja-JP" sz="2200" dirty="0">
                  <a:solidFill>
                    <a:schemeClr val="tx1"/>
                  </a:solidFill>
                </a:endParaRPr>
              </a:p>
            </p:txBody>
          </p:sp>
        </mc:Choice>
        <mc:Fallback>
          <p:sp>
            <p:nvSpPr>
              <p:cNvPr id="96" name="Content Placeholder 2"/>
              <p:cNvSpPr txBox="1">
                <a:spLocks noRot="1" noChangeAspect="1" noMove="1" noResize="1" noEditPoints="1" noAdjustHandles="1" noChangeArrowheads="1" noChangeShapeType="1" noTextEdit="1"/>
              </p:cNvSpPr>
              <p:nvPr/>
            </p:nvSpPr>
            <p:spPr>
              <a:xfrm>
                <a:off x="693734" y="5753648"/>
                <a:ext cx="6575050" cy="878062"/>
              </a:xfrm>
              <a:prstGeom prst="rect">
                <a:avLst/>
              </a:prstGeom>
              <a:blipFill rotWithShape="0">
                <a:blip r:embed="rId8"/>
                <a:stretch>
                  <a:fillRect l="-649" t="-8333" b="-1389"/>
                </a:stretch>
              </a:blipFill>
            </p:spPr>
            <p:txBody>
              <a:bodyPr/>
              <a:lstStyle/>
              <a:p>
                <a:r>
                  <a:rPr lang="en-US">
                    <a:noFill/>
                  </a:rPr>
                  <a:t> </a:t>
                </a:r>
              </a:p>
            </p:txBody>
          </p:sp>
        </mc:Fallback>
      </mc:AlternateContent>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dirty="0"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dirty="0"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dirty="0" smtClean="0"/>
                  <a:t>に由来するか</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776512" y="6004844"/>
                <a:ext cx="3251569" cy="646331"/>
              </a:xfrm>
              <a:prstGeom prst="rect">
                <a:avLst/>
              </a:prstGeom>
              <a:noFill/>
            </p:spPr>
            <p:txBody>
              <a:bodyPr wrap="square" rtlCol="0">
                <a:spAutoFit/>
              </a:bodyPr>
              <a:lstStyle/>
              <a:p>
                <a:r>
                  <a:rPr lang="ja-JP" altLang="en-US" smtClean="0">
                    <a:solidFill>
                      <a:srgbClr val="0432FF"/>
                    </a:solidFill>
                  </a:rPr>
                  <a:t>リファレンス</a:t>
                </a:r>
                <a:r>
                  <a:rPr lang="ja-JP" altLang="en-US"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776512" y="600484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smtClean="0"/>
                <a:t>部分型</a:t>
              </a:r>
              <a:r>
                <a:rPr lang="en-US" altLang="ja-JP" dirty="0"/>
                <a:t>2</a:t>
              </a:r>
              <a:endParaRPr lang="en-US" dirty="0"/>
            </a:p>
          </p:txBody>
        </p:sp>
      </p:grpSp>
      <p:sp>
        <p:nvSpPr>
          <p:cNvPr id="72"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VI</a:t>
            </a:r>
            <a:br>
              <a:rPr lang="en-US" dirty="0" smtClean="0"/>
            </a:br>
            <a:r>
              <a:rPr lang="en-US" dirty="0" smtClean="0"/>
              <a:t>-EM</a:t>
            </a:r>
            <a:r>
              <a:rPr lang="ja-JP" altLang="en-US" smtClean="0"/>
              <a:t>アルゴリズム</a:t>
            </a:r>
            <a:r>
              <a:rPr lang="en-US" altLang="ja-JP" dirty="0" smtClean="0"/>
              <a:t>-</a:t>
            </a:r>
            <a:endParaRPr lang="en-US" dirty="0"/>
          </a:p>
        </p:txBody>
      </p:sp>
    </p:spTree>
    <p:extLst>
      <p:ext uri="{BB962C8B-B14F-4D97-AF65-F5344CB8AC3E}">
        <p14:creationId xmlns:p14="http://schemas.microsoft.com/office/powerpoint/2010/main" val="704962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79" y="193170"/>
            <a:ext cx="4936037" cy="573741"/>
          </a:xfrm>
          <a:solidFill>
            <a:schemeClr val="bg1"/>
          </a:solidFill>
        </p:spPr>
        <p:txBody>
          <a:bodyPr>
            <a:normAutofit fontScale="90000"/>
          </a:bodyPr>
          <a:lstStyle/>
          <a:p>
            <a:r>
              <a:rPr lang="en-US" dirty="0" smtClean="0"/>
              <a:t>Results</a:t>
            </a:r>
            <a:endParaRPr lang="en-US" dirty="0"/>
          </a:p>
        </p:txBody>
      </p:sp>
      <p:grpSp>
        <p:nvGrpSpPr>
          <p:cNvPr id="17" name="Group 16"/>
          <p:cNvGrpSpPr/>
          <p:nvPr/>
        </p:nvGrpSpPr>
        <p:grpSpPr>
          <a:xfrm>
            <a:off x="154545" y="3029817"/>
            <a:ext cx="7686442" cy="3147680"/>
            <a:chOff x="642704" y="1559622"/>
            <a:chExt cx="6087531" cy="2492909"/>
          </a:xfrm>
          <a:solidFill>
            <a:schemeClr val="bg1"/>
          </a:solidFill>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931" t="12416" r="6507" b="13953"/>
            <a:stretch/>
          </p:blipFill>
          <p:spPr>
            <a:xfrm>
              <a:off x="1199810" y="1615972"/>
              <a:ext cx="5530425" cy="2436559"/>
            </a:xfrm>
            <a:prstGeom prst="rect">
              <a:avLst/>
            </a:prstGeom>
            <a:grpFill/>
          </p:spPr>
        </p:pic>
        <p:cxnSp>
          <p:nvCxnSpPr>
            <p:cNvPr id="15" name="Straight Arrow Connector 14"/>
            <p:cNvCxnSpPr/>
            <p:nvPr/>
          </p:nvCxnSpPr>
          <p:spPr>
            <a:xfrm flipH="1" flipV="1">
              <a:off x="993313" y="1870231"/>
              <a:ext cx="5736922" cy="12526"/>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642704" y="1559622"/>
                  <a:ext cx="350609" cy="369332"/>
                </a:xfrm>
                <a:prstGeom prst="rect">
                  <a:avLst/>
                </a:prstGeom>
                <a:grp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2704" y="1559622"/>
                  <a:ext cx="350609" cy="369332"/>
                </a:xfrm>
                <a:prstGeom prst="rect">
                  <a:avLst/>
                </a:prstGeom>
                <a:blipFill rotWithShape="0">
                  <a:blip r:embed="rId4"/>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5" name="Content Placeholder 2"/>
              <p:cNvSpPr>
                <a:spLocks noGrp="1"/>
              </p:cNvSpPr>
              <p:nvPr>
                <p:ph idx="1"/>
              </p:nvPr>
            </p:nvSpPr>
            <p:spPr>
              <a:xfrm>
                <a:off x="514979" y="1119489"/>
                <a:ext cx="7572953" cy="1910328"/>
              </a:xfrm>
              <a:solidFill>
                <a:schemeClr val="bg1"/>
              </a:solidFill>
            </p:spPr>
            <p:txBody>
              <a:bodyPr>
                <a:normAutofit/>
              </a:bodyPr>
              <a:lstStyle/>
              <a:p>
                <a:r>
                  <a:rPr lang="ja-JP" altLang="en-US" sz="2000" dirty="0" smtClean="0"/>
                  <a:t>正解の</a:t>
                </a:r>
                <a:r>
                  <a:rPr lang="ja-JP" altLang="en-US" sz="2000" dirty="0">
                    <a:solidFill>
                      <a:srgbClr val="FF0000"/>
                    </a:solidFill>
                  </a:rPr>
                  <a:t>誕生時刻</a:t>
                </a:r>
                <a14:m>
                  <m:oMath xmlns:m="http://schemas.openxmlformats.org/officeDocument/2006/math">
                    <m:r>
                      <a:rPr lang="en-US" altLang="ja-JP" sz="2000" i="1">
                        <a:solidFill>
                          <a:srgbClr val="FF0000"/>
                        </a:solidFill>
                        <a:latin typeface="Cambria Math" charset="0"/>
                      </a:rPr>
                      <m:t>𝑡</m:t>
                    </m:r>
                  </m:oMath>
                </a14:m>
                <a:r>
                  <a:rPr lang="en-US" altLang="ja-JP" sz="2000" dirty="0"/>
                  <a:t>, </a:t>
                </a:r>
                <a:r>
                  <a:rPr lang="ja-JP" altLang="en-US" sz="2000" dirty="0">
                    <a:solidFill>
                      <a:srgbClr val="FF0000"/>
                    </a:solidFill>
                  </a:rPr>
                  <a:t>構成比</a:t>
                </a:r>
                <a14:m>
                  <m:oMath xmlns:m="http://schemas.openxmlformats.org/officeDocument/2006/math">
                    <m:r>
                      <a:rPr lang="en-US" altLang="ja-JP" sz="2000" i="1">
                        <a:solidFill>
                          <a:srgbClr val="FF0000"/>
                        </a:solidFill>
                        <a:latin typeface="Cambria Math" charset="0"/>
                      </a:rPr>
                      <m:t>𝑛</m:t>
                    </m:r>
                  </m:oMath>
                </a14:m>
                <a:r>
                  <a:rPr lang="ja-JP" altLang="en-US" sz="2000" dirty="0"/>
                  <a:t>を用意</a:t>
                </a:r>
                <a:endParaRPr lang="en-US" altLang="ja-JP" sz="2000" dirty="0"/>
              </a:p>
              <a:p>
                <a:r>
                  <a:rPr lang="ja-JP" altLang="en-US" sz="2000" dirty="0"/>
                  <a:t>上記</a:t>
                </a:r>
                <a14:m>
                  <m:oMath xmlns:m="http://schemas.openxmlformats.org/officeDocument/2006/math">
                    <m:r>
                      <a:rPr lang="en-US" altLang="ja-JP" sz="2000" i="1">
                        <a:latin typeface="Cambria Math" charset="0"/>
                      </a:rPr>
                      <m:t>𝑡</m:t>
                    </m:r>
                    <m:r>
                      <a:rPr lang="en-US" altLang="ja-JP" sz="2000" i="1">
                        <a:latin typeface="Cambria Math" charset="0"/>
                      </a:rPr>
                      <m:t>, </m:t>
                    </m:r>
                    <m:r>
                      <a:rPr lang="en-US" altLang="ja-JP" sz="2000" i="1">
                        <a:latin typeface="Cambria Math" charset="0"/>
                      </a:rPr>
                      <m:t>𝑛</m:t>
                    </m:r>
                  </m:oMath>
                </a14:m>
                <a:r>
                  <a:rPr lang="ja-JP" altLang="en-US" sz="2000" dirty="0"/>
                  <a:t>に基づき計算される変異アレル頻度からリードを生成</a:t>
                </a:r>
                <a:endParaRPr lang="en-US" altLang="ja-JP" sz="2000" dirty="0"/>
              </a:p>
              <a:p>
                <a:r>
                  <a:rPr lang="ja-JP" altLang="en-US" sz="2000" dirty="0"/>
                  <a:t>生成したリードから、</a:t>
                </a:r>
                <a14:m>
                  <m:oMath xmlns:m="http://schemas.openxmlformats.org/officeDocument/2006/math">
                    <m:r>
                      <a:rPr lang="en-US" altLang="ja-JP" sz="2000" i="1">
                        <a:latin typeface="Cambria Math" charset="0"/>
                      </a:rPr>
                      <m:t>𝑡</m:t>
                    </m:r>
                    <m:r>
                      <a:rPr lang="en-US" altLang="ja-JP" sz="2000" i="1">
                        <a:latin typeface="Cambria Math" charset="0"/>
                      </a:rPr>
                      <m:t>, </m:t>
                    </m:r>
                    <m:r>
                      <a:rPr lang="en-US" altLang="ja-JP" sz="2000" i="1">
                        <a:latin typeface="Cambria Math" charset="0"/>
                      </a:rPr>
                      <m:t>𝑛</m:t>
                    </m:r>
                  </m:oMath>
                </a14:m>
                <a:r>
                  <a:rPr lang="ja-JP" altLang="en-US" sz="2000" dirty="0" smtClean="0"/>
                  <a:t>を</a:t>
                </a:r>
                <a:r>
                  <a:rPr lang="en-US" altLang="ja-JP" sz="2000" dirty="0" smtClean="0"/>
                  <a:t>EM</a:t>
                </a:r>
                <a:r>
                  <a:rPr lang="ja-JP" altLang="en-US" sz="2000" dirty="0" smtClean="0"/>
                  <a:t>アルゴリズムに</a:t>
                </a:r>
                <a:r>
                  <a:rPr lang="ja-JP" altLang="en-US" sz="2000" dirty="0"/>
                  <a:t>より最尤</a:t>
                </a:r>
                <a:r>
                  <a:rPr lang="ja-JP" altLang="en-US" sz="2000" dirty="0" smtClean="0"/>
                  <a:t>推定</a:t>
                </a:r>
                <a:endParaRPr lang="en-US" altLang="ja-JP" sz="2000" dirty="0" smtClean="0"/>
              </a:p>
              <a:p>
                <a:endParaRPr lang="en-US" dirty="0"/>
              </a:p>
            </p:txBody>
          </p:sp>
        </mc:Choice>
        <mc:Fallback>
          <p:sp>
            <p:nvSpPr>
              <p:cNvPr id="25" name="Content Placeholder 2"/>
              <p:cNvSpPr>
                <a:spLocks noGrp="1" noRot="1" noChangeAspect="1" noMove="1" noResize="1" noEditPoints="1" noAdjustHandles="1" noChangeArrowheads="1" noChangeShapeType="1" noTextEdit="1"/>
              </p:cNvSpPr>
              <p:nvPr>
                <p:ph idx="1"/>
              </p:nvPr>
            </p:nvSpPr>
            <p:spPr>
              <a:xfrm>
                <a:off x="514979" y="1119489"/>
                <a:ext cx="7572953" cy="1910328"/>
              </a:xfrm>
              <a:blipFill rotWithShape="0">
                <a:blip r:embed="rId5"/>
                <a:stretch>
                  <a:fillRect l="-322" t="-3195"/>
                </a:stretch>
              </a:blipFill>
            </p:spPr>
            <p:txBody>
              <a:bodyPr/>
              <a:lstStyle/>
              <a:p>
                <a:r>
                  <a:rPr lang="en-US">
                    <a:noFill/>
                  </a:rPr>
                  <a:t> </a:t>
                </a:r>
              </a:p>
            </p:txBody>
          </p:sp>
        </mc:Fallback>
      </mc:AlternateContent>
      <p:sp>
        <p:nvSpPr>
          <p:cNvPr id="23" name="Rectangle 22"/>
          <p:cNvSpPr/>
          <p:nvPr/>
        </p:nvSpPr>
        <p:spPr>
          <a:xfrm>
            <a:off x="597243" y="2602155"/>
            <a:ext cx="2300503" cy="400110"/>
          </a:xfrm>
          <a:prstGeom prst="rect">
            <a:avLst/>
          </a:prstGeom>
        </p:spPr>
        <p:txBody>
          <a:bodyPr wrap="square">
            <a:spAutoFit/>
          </a:bodyPr>
          <a:lstStyle/>
          <a:p>
            <a:r>
              <a:rPr lang="ja-JP" altLang="en-US" sz="2000" dirty="0" smtClean="0"/>
              <a:t>正解パラメータ</a:t>
            </a:r>
            <a:endParaRPr lang="en-US" altLang="ja-JP" sz="2000" dirty="0"/>
          </a:p>
        </p:txBody>
      </p:sp>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80" y="265413"/>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sp>
        <p:nvSpPr>
          <p:cNvPr id="20" name="TextBox 19"/>
          <p:cNvSpPr txBox="1"/>
          <p:nvPr/>
        </p:nvSpPr>
        <p:spPr>
          <a:xfrm>
            <a:off x="1323512" y="1519990"/>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24" name="TextBox 23"/>
          <p:cNvSpPr txBox="1"/>
          <p:nvPr/>
        </p:nvSpPr>
        <p:spPr>
          <a:xfrm>
            <a:off x="514980" y="808063"/>
            <a:ext cx="3757760" cy="400110"/>
          </a:xfrm>
          <a:prstGeom prst="rect">
            <a:avLst/>
          </a:prstGeom>
          <a:noFill/>
        </p:spPr>
        <p:txBody>
          <a:bodyPr wrap="none" rtlCol="0">
            <a:spAutoFit/>
          </a:bodyPr>
          <a:lstStyle/>
          <a:p>
            <a:r>
              <a:rPr lang="en-US" sz="2000" dirty="0" smtClean="0"/>
              <a:t>Sequencing depth = </a:t>
            </a:r>
            <a:r>
              <a:rPr lang="en-US" altLang="ja-JP" sz="2000" dirty="0" smtClean="0"/>
              <a:t>100 </a:t>
            </a:r>
            <a:r>
              <a:rPr lang="ja-JP" altLang="en-US" sz="2000" dirty="0" smtClean="0"/>
              <a:t>に固定</a:t>
            </a:r>
            <a:endParaRPr lang="en-US" sz="2000" dirty="0"/>
          </a:p>
        </p:txBody>
      </p:sp>
      <mc:AlternateContent xmlns:mc="http://schemas.openxmlformats.org/markup-compatibility/2006">
        <mc:Choice xmlns:a14="http://schemas.microsoft.com/office/drawing/2010/main" Requires="a14">
          <p:sp>
            <p:nvSpPr>
              <p:cNvPr id="13" name="Content Placeholder 2"/>
              <p:cNvSpPr txBox="1">
                <a:spLocks/>
              </p:cNvSpPr>
              <p:nvPr/>
            </p:nvSpPr>
            <p:spPr>
              <a:xfrm>
                <a:off x="108867" y="5393118"/>
                <a:ext cx="8581865" cy="1464882"/>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sz="2200" dirty="0" smtClean="0"/>
                  <a:t>SNV</a:t>
                </a:r>
                <a:r>
                  <a:rPr lang="ja-JP" altLang="en-US" sz="2200" dirty="0" smtClean="0"/>
                  <a:t>の数が多いほど、誕生時刻</a:t>
                </a:r>
                <a14:m>
                  <m:oMath xmlns:m="http://schemas.openxmlformats.org/officeDocument/2006/math">
                    <m:r>
                      <a:rPr lang="en-US" altLang="ja-JP" sz="2200" i="1">
                        <a:latin typeface="Cambria Math" charset="0"/>
                      </a:rPr>
                      <m:t>𝑡</m:t>
                    </m:r>
                  </m:oMath>
                </a14:m>
                <a:r>
                  <a:rPr lang="ja-JP" altLang="en-US" sz="2200" dirty="0" smtClean="0"/>
                  <a:t>と構成比</a:t>
                </a:r>
                <a14:m>
                  <m:oMath xmlns:m="http://schemas.openxmlformats.org/officeDocument/2006/math">
                    <m:r>
                      <a:rPr lang="en-US" altLang="ja-JP" sz="2200" i="1">
                        <a:latin typeface="Cambria Math" charset="0"/>
                      </a:rPr>
                      <m:t>𝑛</m:t>
                    </m:r>
                  </m:oMath>
                </a14:m>
                <a:r>
                  <a:rPr lang="ja-JP" altLang="en-US" sz="2200" dirty="0" smtClean="0"/>
                  <a:t>の推定精度が向上した</a:t>
                </a:r>
                <a:endParaRPr lang="en-US" altLang="ja-JP" sz="2200" dirty="0" smtClean="0"/>
              </a:p>
              <a:p>
                <a:r>
                  <a:rPr lang="ja-JP" altLang="en-US" sz="2200" dirty="0"/>
                  <a:t>構成比は比較的少ない数の</a:t>
                </a:r>
                <a:r>
                  <a:rPr lang="en-US" altLang="ja-JP" sz="2200" dirty="0"/>
                  <a:t>SNV</a:t>
                </a:r>
                <a:r>
                  <a:rPr lang="ja-JP" altLang="en-US" sz="2200" dirty="0"/>
                  <a:t>でも推定</a:t>
                </a:r>
                <a:r>
                  <a:rPr lang="ja-JP" altLang="en-US" sz="2200" dirty="0" smtClean="0"/>
                  <a:t>可能</a:t>
                </a:r>
                <a:endParaRPr lang="en-US" altLang="ja-JP" sz="2200" dirty="0"/>
              </a:p>
              <a:p>
                <a:r>
                  <a:rPr lang="ja-JP" altLang="en-US" sz="2200" dirty="0" smtClean="0"/>
                  <a:t>誕生</a:t>
                </a:r>
                <a:r>
                  <a:rPr lang="ja-JP" altLang="en-US" sz="2200" dirty="0"/>
                  <a:t>時刻を精度良く推定するには</a:t>
                </a:r>
                <a:r>
                  <a:rPr lang="ja-JP" altLang="en-US" sz="2200" dirty="0" smtClean="0"/>
                  <a:t>、多く</a:t>
                </a:r>
                <a:r>
                  <a:rPr lang="ja-JP" altLang="en-US" sz="2200" dirty="0"/>
                  <a:t>の</a:t>
                </a:r>
                <a:r>
                  <a:rPr lang="en-US" altLang="ja-JP" sz="2200" dirty="0"/>
                  <a:t>SNV</a:t>
                </a:r>
                <a:r>
                  <a:rPr lang="ja-JP" altLang="en-US" sz="2200" dirty="0"/>
                  <a:t>が必要</a:t>
                </a:r>
                <a:endParaRPr lang="en-US" altLang="ja-JP" sz="2200" dirty="0"/>
              </a:p>
            </p:txBody>
          </p:sp>
        </mc:Choice>
        <mc:Fallback>
          <p:sp>
            <p:nvSpPr>
              <p:cNvPr id="13" name="Content Placeholder 2"/>
              <p:cNvSpPr txBox="1">
                <a:spLocks noRot="1" noChangeAspect="1" noMove="1" noResize="1" noEditPoints="1" noAdjustHandles="1" noChangeArrowheads="1" noChangeShapeType="1" noTextEdit="1"/>
              </p:cNvSpPr>
              <p:nvPr/>
            </p:nvSpPr>
            <p:spPr>
              <a:xfrm>
                <a:off x="108867" y="5393118"/>
                <a:ext cx="8581865" cy="1464882"/>
              </a:xfrm>
              <a:prstGeom prst="rect">
                <a:avLst/>
              </a:prstGeom>
              <a:blipFill rotWithShape="0">
                <a:blip r:embed="rId3"/>
                <a:stretch>
                  <a:fillRect l="-497" t="-5000" r="-710" b="-1250"/>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80" y="1416136"/>
            <a:ext cx="4032000" cy="4032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8732" y="1416136"/>
            <a:ext cx="4032000" cy="4032000"/>
          </a:xfrm>
          <a:prstGeom prst="rect">
            <a:avLst/>
          </a:prstGeom>
          <a:solidFill>
            <a:schemeClr val="bg1"/>
          </a:solidFill>
        </p:spPr>
      </p:pic>
      <p:sp>
        <p:nvSpPr>
          <p:cNvPr id="26" name="TextBox 25"/>
          <p:cNvSpPr txBox="1"/>
          <p:nvPr/>
        </p:nvSpPr>
        <p:spPr>
          <a:xfrm>
            <a:off x="0" y="3047415"/>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7" name="TextBox 26"/>
          <p:cNvSpPr txBox="1"/>
          <p:nvPr/>
        </p:nvSpPr>
        <p:spPr>
          <a:xfrm>
            <a:off x="5459519" y="1583680"/>
            <a:ext cx="3102424" cy="461665"/>
          </a:xfrm>
          <a:prstGeom prst="rect">
            <a:avLst/>
          </a:prstGeom>
          <a:solidFill>
            <a:schemeClr val="bg1"/>
          </a:solidFill>
        </p:spPr>
        <p:txBody>
          <a:bodyPr wrap="square" rtlCol="0">
            <a:spAutoFit/>
          </a:bodyPr>
          <a:lstStyle/>
          <a:p>
            <a:r>
              <a:rPr lang="ja-JP" altLang="en-US" sz="2400" b="1" dirty="0" smtClean="0"/>
              <a:t>構成比の推定精度</a:t>
            </a:r>
            <a:endParaRPr lang="en-US" sz="2400" b="1" dirty="0"/>
          </a:p>
        </p:txBody>
      </p:sp>
      <p:sp>
        <p:nvSpPr>
          <p:cNvPr id="28" name="TextBox 27"/>
          <p:cNvSpPr txBox="1"/>
          <p:nvPr/>
        </p:nvSpPr>
        <p:spPr>
          <a:xfrm>
            <a:off x="1801702" y="4871193"/>
            <a:ext cx="1867436" cy="461665"/>
          </a:xfrm>
          <a:prstGeom prst="rect">
            <a:avLst/>
          </a:prstGeom>
          <a:solidFill>
            <a:schemeClr val="bg1"/>
          </a:solidFill>
        </p:spPr>
        <p:txBody>
          <a:bodyPr wrap="square" rtlCol="0">
            <a:spAutoFit/>
          </a:bodyPr>
          <a:lstStyle/>
          <a:p>
            <a:pPr algn="ctr"/>
            <a:r>
              <a:rPr lang="en-US" altLang="ja-JP" sz="2400" b="1" dirty="0" smtClean="0"/>
              <a:t>#SNVs</a:t>
            </a:r>
            <a:endParaRPr lang="en-US" sz="2400" b="1" dirty="0"/>
          </a:p>
        </p:txBody>
      </p:sp>
      <p:sp>
        <p:nvSpPr>
          <p:cNvPr id="29" name="TextBox 28"/>
          <p:cNvSpPr txBox="1"/>
          <p:nvPr/>
        </p:nvSpPr>
        <p:spPr>
          <a:xfrm>
            <a:off x="5936733" y="4871193"/>
            <a:ext cx="1867436" cy="461665"/>
          </a:xfrm>
          <a:prstGeom prst="rect">
            <a:avLst/>
          </a:prstGeom>
          <a:solidFill>
            <a:schemeClr val="bg1"/>
          </a:solidFill>
        </p:spPr>
        <p:txBody>
          <a:bodyPr wrap="square" rtlCol="0">
            <a:spAutoFit/>
          </a:bodyPr>
          <a:lstStyle/>
          <a:p>
            <a:pPr algn="ctr"/>
            <a:r>
              <a:rPr lang="en-US" altLang="ja-JP" sz="2400" b="1" dirty="0" smtClean="0"/>
              <a:t>#SNVs</a:t>
            </a:r>
            <a:endParaRPr lang="en-US" sz="2400" b="1" dirty="0"/>
          </a:p>
        </p:txBody>
      </p:sp>
    </p:spTree>
    <p:extLst>
      <p:ext uri="{BB962C8B-B14F-4D97-AF65-F5344CB8AC3E}">
        <p14:creationId xmlns:p14="http://schemas.microsoft.com/office/powerpoint/2010/main" val="549738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69323"/>
            <a:ext cx="7203143" cy="1320800"/>
          </a:xfrm>
          <a:solidFill>
            <a:schemeClr val="bg1"/>
          </a:solidFill>
        </p:spPr>
        <p:txBody>
          <a:bodyPr>
            <a:normAutofit fontScale="90000"/>
          </a:bodyPr>
          <a:lstStyle/>
          <a:p>
            <a:r>
              <a:rPr lang="en-US" dirty="0"/>
              <a:t>Results </a:t>
            </a:r>
            <a:r>
              <a:rPr lang="en-US" dirty="0" smtClean="0"/>
              <a:t>II</a:t>
            </a:r>
            <a:r>
              <a:rPr lang="en-US" dirty="0" smtClean="0"/>
              <a:t/>
            </a:r>
            <a:br>
              <a:rPr lang="en-US" dirty="0" smtClean="0"/>
            </a:br>
            <a:r>
              <a:rPr lang="en-US" dirty="0" smtClean="0"/>
              <a:t>-Sequencing depth</a:t>
            </a:r>
            <a:r>
              <a:rPr lang="ja-JP" altLang="en-US" smtClean="0"/>
              <a:t>と推定精度の関係</a:t>
            </a:r>
            <a:r>
              <a:rPr lang="en-US" altLang="ja-JP" dirty="0" smtClean="0"/>
              <a:t>-</a:t>
            </a:r>
            <a:endParaRPr lang="en-US" dirty="0"/>
          </a:p>
        </p:txBody>
      </p:sp>
      <p:sp>
        <p:nvSpPr>
          <p:cNvPr id="10" name="TextBox 9"/>
          <p:cNvSpPr txBox="1"/>
          <p:nvPr/>
        </p:nvSpPr>
        <p:spPr>
          <a:xfrm>
            <a:off x="576514" y="1243361"/>
            <a:ext cx="2603598" cy="400110"/>
          </a:xfrm>
          <a:prstGeom prst="rect">
            <a:avLst/>
          </a:prstGeom>
          <a:noFill/>
        </p:spPr>
        <p:txBody>
          <a:bodyPr wrap="none" rtlCol="0">
            <a:spAutoFit/>
          </a:bodyPr>
          <a:lstStyle/>
          <a:p>
            <a:r>
              <a:rPr lang="en-US" sz="2000" dirty="0"/>
              <a:t>#</a:t>
            </a:r>
            <a:r>
              <a:rPr lang="en-US" sz="2000" dirty="0" smtClean="0"/>
              <a:t>SNVs = 30</a:t>
            </a:r>
            <a:r>
              <a:rPr lang="en-US" altLang="ja-JP" sz="2000" dirty="0" smtClean="0"/>
              <a:t>00</a:t>
            </a:r>
            <a:r>
              <a:rPr lang="en-US" altLang="ja-JP" sz="2000" dirty="0"/>
              <a:t> </a:t>
            </a:r>
            <a:r>
              <a:rPr lang="ja-JP" altLang="en-US" sz="2000" dirty="0" smtClean="0"/>
              <a:t>に固定</a:t>
            </a:r>
            <a:r>
              <a:rPr lang="en-US" altLang="ja-JP" dirty="0" smtClean="0"/>
              <a:t> </a:t>
            </a:r>
            <a:endParaRPr lang="en-US" dirty="0"/>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376862" y="5636044"/>
                <a:ext cx="8443651" cy="651184"/>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sz="2200" dirty="0" smtClean="0"/>
                  <a:t>Sequencing depth</a:t>
                </a:r>
                <a:r>
                  <a:rPr lang="ja-JP" altLang="en-US" sz="2200" dirty="0" smtClean="0"/>
                  <a:t>が深いほど、誕生時刻</a:t>
                </a:r>
                <a14:m>
                  <m:oMath xmlns:m="http://schemas.openxmlformats.org/officeDocument/2006/math">
                    <m:r>
                      <a:rPr lang="en-US" altLang="ja-JP" sz="2200" i="1">
                        <a:latin typeface="Cambria Math" charset="0"/>
                      </a:rPr>
                      <m:t>𝑡</m:t>
                    </m:r>
                  </m:oMath>
                </a14:m>
                <a:r>
                  <a:rPr lang="ja-JP" altLang="en-US" sz="2200" dirty="0" smtClean="0"/>
                  <a:t>と構成比</a:t>
                </a:r>
                <a14:m>
                  <m:oMath xmlns:m="http://schemas.openxmlformats.org/officeDocument/2006/math">
                    <m:r>
                      <a:rPr lang="en-US" altLang="ja-JP" sz="2200" i="1">
                        <a:latin typeface="Cambria Math" charset="0"/>
                      </a:rPr>
                      <m:t>𝑛</m:t>
                    </m:r>
                  </m:oMath>
                </a14:m>
                <a:r>
                  <a:rPr lang="ja-JP" altLang="en-US" sz="2200" dirty="0" smtClean="0"/>
                  <a:t>の推定精度が向上</a:t>
                </a:r>
                <a:endParaRPr lang="en-US" altLang="ja-JP" sz="2200" dirty="0"/>
              </a:p>
            </p:txBody>
          </p:sp>
        </mc:Choice>
        <mc:Fallback>
          <p:sp>
            <p:nvSpPr>
              <p:cNvPr id="14" name="Content Placeholder 2"/>
              <p:cNvSpPr txBox="1">
                <a:spLocks noRot="1" noChangeAspect="1" noMove="1" noResize="1" noEditPoints="1" noAdjustHandles="1" noChangeArrowheads="1" noChangeShapeType="1" noTextEdit="1"/>
              </p:cNvSpPr>
              <p:nvPr/>
            </p:nvSpPr>
            <p:spPr>
              <a:xfrm>
                <a:off x="376862" y="5636044"/>
                <a:ext cx="8443651" cy="651184"/>
              </a:xfrm>
              <a:prstGeom prst="rect">
                <a:avLst/>
              </a:prstGeom>
              <a:blipFill rotWithShape="0">
                <a:blip r:embed="rId3"/>
                <a:stretch>
                  <a:fillRect l="-505" t="-11321" b="-37736"/>
                </a:stretch>
              </a:blipFill>
            </p:spPr>
            <p:txBody>
              <a:bodyPr/>
              <a:lstStyle/>
              <a:p>
                <a:r>
                  <a:rPr lang="en-US">
                    <a:noFill/>
                  </a:rPr>
                  <a:t> </a:t>
                </a:r>
              </a:p>
            </p:txBody>
          </p:sp>
        </mc:Fallback>
      </mc:AlternateContent>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13" y="1424044"/>
            <a:ext cx="4212000" cy="42120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8513" y="1424044"/>
            <a:ext cx="4212000" cy="4212000"/>
          </a:xfrm>
          <a:prstGeom prst="rect">
            <a:avLst/>
          </a:prstGeom>
          <a:solidFill>
            <a:schemeClr val="bg1"/>
          </a:solidFill>
        </p:spPr>
      </p:pic>
      <p:sp>
        <p:nvSpPr>
          <p:cNvPr id="18" name="TextBox 17"/>
          <p:cNvSpPr txBox="1"/>
          <p:nvPr/>
        </p:nvSpPr>
        <p:spPr>
          <a:xfrm>
            <a:off x="1241310" y="1635067"/>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19" name="TextBox 18"/>
          <p:cNvSpPr txBox="1"/>
          <p:nvPr/>
        </p:nvSpPr>
        <p:spPr>
          <a:xfrm>
            <a:off x="5571823" y="1627280"/>
            <a:ext cx="3102424" cy="461665"/>
          </a:xfrm>
          <a:prstGeom prst="rect">
            <a:avLst/>
          </a:prstGeom>
          <a:solidFill>
            <a:schemeClr val="bg1"/>
          </a:solidFill>
        </p:spPr>
        <p:txBody>
          <a:bodyPr wrap="square" rtlCol="0">
            <a:spAutoFit/>
          </a:bodyPr>
          <a:lstStyle/>
          <a:p>
            <a:r>
              <a:rPr lang="ja-JP" altLang="en-US" sz="2400" b="1" dirty="0" smtClean="0"/>
              <a:t>構成比の推定精度</a:t>
            </a:r>
            <a:endParaRPr lang="en-US" sz="2400" b="1" dirty="0"/>
          </a:p>
        </p:txBody>
      </p:sp>
      <p:sp>
        <p:nvSpPr>
          <p:cNvPr id="20" name="TextBox 19"/>
          <p:cNvSpPr txBox="1"/>
          <p:nvPr/>
        </p:nvSpPr>
        <p:spPr>
          <a:xfrm>
            <a:off x="0" y="3047415"/>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1" name="TextBox 20"/>
          <p:cNvSpPr txBox="1"/>
          <p:nvPr/>
        </p:nvSpPr>
        <p:spPr>
          <a:xfrm>
            <a:off x="1241310" y="5084037"/>
            <a:ext cx="2915717" cy="461665"/>
          </a:xfrm>
          <a:prstGeom prst="rect">
            <a:avLst/>
          </a:prstGeom>
          <a:solidFill>
            <a:schemeClr val="bg1"/>
          </a:solidFill>
        </p:spPr>
        <p:txBody>
          <a:bodyPr wrap="square" rtlCol="0">
            <a:spAutoFit/>
          </a:bodyPr>
          <a:lstStyle/>
          <a:p>
            <a:pPr algn="ctr"/>
            <a:r>
              <a:rPr lang="en-US" sz="2400" b="1" smtClean="0"/>
              <a:t>Sequencing depth</a:t>
            </a:r>
            <a:endParaRPr lang="en-US" sz="2400" b="1" dirty="0"/>
          </a:p>
        </p:txBody>
      </p:sp>
      <p:sp>
        <p:nvSpPr>
          <p:cNvPr id="23" name="TextBox 22"/>
          <p:cNvSpPr txBox="1"/>
          <p:nvPr/>
        </p:nvSpPr>
        <p:spPr>
          <a:xfrm>
            <a:off x="5453310" y="5080967"/>
            <a:ext cx="2915717" cy="461665"/>
          </a:xfrm>
          <a:prstGeom prst="rect">
            <a:avLst/>
          </a:prstGeom>
          <a:solidFill>
            <a:schemeClr val="bg1"/>
          </a:solidFill>
        </p:spPr>
        <p:txBody>
          <a:bodyPr wrap="square" rtlCol="0">
            <a:spAutoFit/>
          </a:bodyPr>
          <a:lstStyle/>
          <a:p>
            <a:pPr algn="ctr"/>
            <a:r>
              <a:rPr lang="en-US" sz="2400" b="1" smtClean="0"/>
              <a:t>Sequencing depth</a:t>
            </a:r>
            <a:endParaRPr lang="en-US" sz="2400" b="1" dirty="0"/>
          </a:p>
        </p:txBody>
      </p:sp>
    </p:spTree>
    <p:extLst>
      <p:ext uri="{BB962C8B-B14F-4D97-AF65-F5344CB8AC3E}">
        <p14:creationId xmlns:p14="http://schemas.microsoft.com/office/powerpoint/2010/main" val="1803114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255842" cy="1328276"/>
          </a:xfrm>
          <a:solidFill>
            <a:schemeClr val="bg1"/>
          </a:solidFill>
        </p:spPr>
        <p:txBody>
          <a:bodyPr>
            <a:normAutofit/>
          </a:bodyPr>
          <a:lstStyle/>
          <a:p>
            <a:r>
              <a:rPr lang="en-US" dirty="0" smtClean="0"/>
              <a:t>Results </a:t>
            </a:r>
            <a:r>
              <a:rPr lang="en-US" dirty="0" smtClean="0"/>
              <a:t>III</a:t>
            </a:r>
            <a:r>
              <a:rPr lang="en-US" dirty="0" smtClean="0"/>
              <a:t/>
            </a:r>
            <a:br>
              <a:rPr lang="en-US" dirty="0" smtClean="0"/>
            </a:br>
            <a:r>
              <a:rPr lang="en-US" dirty="0" smtClean="0"/>
              <a:t>-</a:t>
            </a:r>
            <a:r>
              <a:rPr lang="ja-JP" altLang="en-US" dirty="0" smtClean="0"/>
              <a:t>正解の</a:t>
            </a:r>
            <a:r>
              <a:rPr lang="ja-JP" altLang="en-US" dirty="0" smtClean="0"/>
              <a:t>誕生時刻</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139310"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部分型</a:t>
            </a:r>
            <a:r>
              <a:rPr lang="en-US" altLang="ja-JP" dirty="0" smtClean="0"/>
              <a:t>2</a:t>
            </a:r>
            <a:r>
              <a:rPr lang="ja-JP" altLang="en-US" dirty="0" smtClean="0"/>
              <a:t>の誕生時刻の正解パラメータを変えた場合にも、ロバストに推定できた。</a:t>
            </a:r>
            <a:endParaRPr lang="en-US" altLang="ja-JP" dirty="0" smtClean="0"/>
          </a:p>
        </p:txBody>
      </p:sp>
      <mc:AlternateContent xmlns:mc="http://schemas.openxmlformats.org/markup-compatibility/2006">
        <mc:Choice xmlns:a14="http://schemas.microsoft.com/office/drawing/2010/main" Requires="a14">
          <p:sp>
            <p:nvSpPr>
              <p:cNvPr id="12" name="TextBox 11"/>
              <p:cNvSpPr txBox="1"/>
              <p:nvPr/>
            </p:nvSpPr>
            <p:spPr>
              <a:xfrm>
                <a:off x="389967" y="1577505"/>
                <a:ext cx="8475474" cy="430887"/>
              </a:xfrm>
              <a:prstGeom prst="rect">
                <a:avLst/>
              </a:prstGeom>
              <a:solidFill>
                <a:schemeClr val="bg1"/>
              </a:solidFill>
            </p:spPr>
            <p:txBody>
              <a:bodyPr wrap="square" rtlCol="0">
                <a:spAutoFit/>
              </a:bodyPr>
              <a:lstStyle/>
              <a:p>
                <a:r>
                  <a:rPr lang="ja-JP" altLang="en-US" sz="2200" dirty="0" smtClean="0"/>
                  <a:t>部分型</a:t>
                </a:r>
                <a:r>
                  <a:rPr lang="en-US" altLang="ja-JP" sz="2200" dirty="0" smtClean="0"/>
                  <a:t>2</a:t>
                </a:r>
                <a:r>
                  <a:rPr lang="ja-JP" altLang="en-US" sz="2200" dirty="0" smtClean="0"/>
                  <a:t>の正解の誕生時刻を</a:t>
                </a:r>
                <a:r>
                  <a:rPr lang="en-US" altLang="ja-JP" sz="2200" dirty="0" smtClean="0"/>
                  <a:t> </a:t>
                </a:r>
                <a14:m>
                  <m:oMath xmlns:m="http://schemas.openxmlformats.org/officeDocument/2006/math">
                    <m:sSub>
                      <m:sSubPr>
                        <m:ctrlPr>
                          <a:rPr lang="en-US" sz="2200" b="1" i="1">
                            <a:latin typeface="Cambria Math" charset="0"/>
                          </a:rPr>
                        </m:ctrlPr>
                      </m:sSubPr>
                      <m:e>
                        <m:r>
                          <a:rPr lang="en-US" sz="2200" b="1" i="1" smtClean="0">
                            <a:latin typeface="Cambria Math" charset="0"/>
                          </a:rPr>
                          <m:t>𝒕</m:t>
                        </m:r>
                      </m:e>
                      <m:sub>
                        <m:r>
                          <a:rPr lang="en-US" sz="2200" b="1" i="1">
                            <a:latin typeface="Cambria Math" charset="0"/>
                          </a:rPr>
                          <m:t>𝟐</m:t>
                        </m:r>
                      </m:sub>
                    </m:sSub>
                    <m:r>
                      <a:rPr lang="en-US" sz="2200" b="1" i="1">
                        <a:latin typeface="Cambria Math" charset="0"/>
                      </a:rPr>
                      <m:t>=</m:t>
                    </m:r>
                    <m:r>
                      <a:rPr lang="en-US" sz="2200" b="1" i="1">
                        <a:latin typeface="Cambria Math" charset="0"/>
                      </a:rPr>
                      <m:t>𝟎</m:t>
                    </m:r>
                    <m:r>
                      <a:rPr lang="en-US" sz="2200" b="1" i="1">
                        <a:latin typeface="Cambria Math" charset="0"/>
                      </a:rPr>
                      <m:t>.</m:t>
                    </m:r>
                    <m:r>
                      <a:rPr lang="en-US" sz="2200" b="1" i="1">
                        <a:latin typeface="Cambria Math" charset="0"/>
                      </a:rPr>
                      <m:t>𝟎𝟓</m:t>
                    </m:r>
                  </m:oMath>
                </a14:m>
                <a:r>
                  <a:rPr lang="en-US" sz="2200" b="1" dirty="0"/>
                  <a:t>, </a:t>
                </a:r>
                <a14:m>
                  <m:oMath xmlns:m="http://schemas.openxmlformats.org/officeDocument/2006/math">
                    <m:sSub>
                      <m:sSubPr>
                        <m:ctrlPr>
                          <a:rPr lang="en-US" sz="2200" b="1" i="1">
                            <a:latin typeface="Cambria Math" charset="0"/>
                          </a:rPr>
                        </m:ctrlPr>
                      </m:sSubPr>
                      <m:e>
                        <m:r>
                          <a:rPr lang="en-US" sz="2200" b="1" i="1">
                            <a:latin typeface="Cambria Math" charset="0"/>
                          </a:rPr>
                          <m:t>𝒕</m:t>
                        </m:r>
                      </m:e>
                      <m:sub>
                        <m:r>
                          <a:rPr lang="en-US" sz="2200" b="1" i="1">
                            <a:latin typeface="Cambria Math" charset="0"/>
                          </a:rPr>
                          <m:t>𝟐</m:t>
                        </m:r>
                      </m:sub>
                    </m:sSub>
                    <m:r>
                      <a:rPr lang="en-US" sz="2200" b="1" i="1">
                        <a:latin typeface="Cambria Math" charset="0"/>
                      </a:rPr>
                      <m:t>=</m:t>
                    </m:r>
                    <m:r>
                      <a:rPr lang="en-US" sz="2200" b="1" i="1">
                        <a:latin typeface="Cambria Math" charset="0"/>
                      </a:rPr>
                      <m:t>𝟎</m:t>
                    </m:r>
                    <m:r>
                      <a:rPr lang="en-US" sz="2200" b="1" i="1">
                        <a:latin typeface="Cambria Math" charset="0"/>
                      </a:rPr>
                      <m:t>.</m:t>
                    </m:r>
                    <m:r>
                      <a:rPr lang="en-US" sz="2200" b="1" i="1">
                        <a:latin typeface="Cambria Math" charset="0"/>
                      </a:rPr>
                      <m:t>𝟒𝟓</m:t>
                    </m:r>
                  </m:oMath>
                </a14:m>
                <a:r>
                  <a:rPr lang="en-US" altLang="ja-JP" sz="2200" dirty="0" smtClean="0"/>
                  <a:t> </a:t>
                </a:r>
                <a:r>
                  <a:rPr lang="ja-JP" altLang="en-US" sz="2200" dirty="0" smtClean="0"/>
                  <a:t>に変えた場合</a:t>
                </a:r>
                <a:endParaRPr lang="en-US" sz="2200" dirty="0"/>
              </a:p>
            </p:txBody>
          </p:sp>
        </mc:Choice>
        <mc:Fallback>
          <p:sp>
            <p:nvSpPr>
              <p:cNvPr id="12" name="TextBox 11"/>
              <p:cNvSpPr txBox="1">
                <a:spLocks noRot="1" noChangeAspect="1" noMove="1" noResize="1" noEditPoints="1" noAdjustHandles="1" noChangeArrowheads="1" noChangeShapeType="1" noTextEdit="1"/>
              </p:cNvSpPr>
              <p:nvPr/>
            </p:nvSpPr>
            <p:spPr>
              <a:xfrm>
                <a:off x="389967" y="1577505"/>
                <a:ext cx="8475474" cy="430887"/>
              </a:xfrm>
              <a:prstGeom prst="rect">
                <a:avLst/>
              </a:prstGeom>
              <a:blipFill rotWithShape="0">
                <a:blip r:embed="rId3"/>
                <a:stretch>
                  <a:fillRect l="-935" t="-17143" b="-30000"/>
                </a:stretch>
              </a:blipFill>
            </p:spPr>
            <p:txBody>
              <a:bodyPr/>
              <a:lstStyle/>
              <a:p>
                <a:r>
                  <a:rPr lang="en-US">
                    <a:noFill/>
                  </a:rPr>
                  <a:t> </a:t>
                </a:r>
              </a:p>
            </p:txBody>
          </p:sp>
        </mc:Fallback>
      </mc:AlternateContent>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66" y="1983141"/>
            <a:ext cx="4031999" cy="403199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965" y="2001922"/>
            <a:ext cx="4443475" cy="4031999"/>
          </a:xfrm>
          <a:prstGeom prst="rect">
            <a:avLst/>
          </a:prstGeom>
          <a:solidFill>
            <a:schemeClr val="bg1"/>
          </a:solidFill>
        </p:spPr>
      </p:pic>
      <p:sp>
        <p:nvSpPr>
          <p:cNvPr id="24" name="TextBox 23"/>
          <p:cNvSpPr txBox="1"/>
          <p:nvPr/>
        </p:nvSpPr>
        <p:spPr>
          <a:xfrm>
            <a:off x="1046327" y="2151474"/>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25" name="TextBox 24"/>
          <p:cNvSpPr txBox="1"/>
          <p:nvPr/>
        </p:nvSpPr>
        <p:spPr>
          <a:xfrm>
            <a:off x="0" y="3536956"/>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6" name="TextBox 25"/>
          <p:cNvSpPr txBox="1"/>
          <p:nvPr/>
        </p:nvSpPr>
        <p:spPr>
          <a:xfrm>
            <a:off x="5496058" y="2151474"/>
            <a:ext cx="3102424" cy="461665"/>
          </a:xfrm>
          <a:prstGeom prst="rect">
            <a:avLst/>
          </a:prstGeom>
          <a:solidFill>
            <a:schemeClr val="bg1"/>
          </a:solidFill>
        </p:spPr>
        <p:txBody>
          <a:bodyPr wrap="square" rtlCol="0">
            <a:spAutoFit/>
          </a:bodyPr>
          <a:lstStyle/>
          <a:p>
            <a:r>
              <a:rPr lang="ja-JP" altLang="en-US" sz="2400" b="1" dirty="0" smtClean="0"/>
              <a:t>構成比の推定精度</a:t>
            </a:r>
            <a:endParaRPr lang="en-US" sz="2400" b="1" dirty="0"/>
          </a:p>
        </p:txBody>
      </p:sp>
      <p:sp>
        <p:nvSpPr>
          <p:cNvPr id="27" name="Rectangle 26"/>
          <p:cNvSpPr/>
          <p:nvPr/>
        </p:nvSpPr>
        <p:spPr>
          <a:xfrm>
            <a:off x="951553" y="5463661"/>
            <a:ext cx="3171061" cy="430887"/>
          </a:xfrm>
          <a:prstGeom prst="rect">
            <a:avLst/>
          </a:prstGeom>
          <a:solidFill>
            <a:schemeClr val="bg1"/>
          </a:solidFill>
        </p:spPr>
        <p:txBody>
          <a:bodyPr wrap="none">
            <a:spAutoFit/>
          </a:bodyPr>
          <a:lstStyle/>
          <a:p>
            <a:r>
              <a:rPr lang="ja-JP" altLang="en-US" sz="2200" b="1" dirty="0"/>
              <a:t>部分型</a:t>
            </a:r>
            <a:r>
              <a:rPr lang="en-US" altLang="ja-JP" sz="2200" b="1" dirty="0"/>
              <a:t>2</a:t>
            </a:r>
            <a:r>
              <a:rPr lang="ja-JP" altLang="en-US" sz="2200" b="1" dirty="0" smtClean="0"/>
              <a:t>の真の誕生時刻</a:t>
            </a:r>
            <a:endParaRPr lang="en-US" sz="2200" b="1" dirty="0"/>
          </a:p>
        </p:txBody>
      </p:sp>
      <p:sp>
        <p:nvSpPr>
          <p:cNvPr id="28" name="Rectangle 27"/>
          <p:cNvSpPr/>
          <p:nvPr/>
        </p:nvSpPr>
        <p:spPr>
          <a:xfrm>
            <a:off x="5282903" y="5470269"/>
            <a:ext cx="3171061" cy="430887"/>
          </a:xfrm>
          <a:prstGeom prst="rect">
            <a:avLst/>
          </a:prstGeom>
          <a:solidFill>
            <a:schemeClr val="bg1"/>
          </a:solidFill>
        </p:spPr>
        <p:txBody>
          <a:bodyPr wrap="none">
            <a:spAutoFit/>
          </a:bodyPr>
          <a:lstStyle/>
          <a:p>
            <a:r>
              <a:rPr lang="ja-JP" altLang="en-US" sz="2200" b="1" dirty="0"/>
              <a:t>部分型</a:t>
            </a:r>
            <a:r>
              <a:rPr lang="en-US" altLang="ja-JP" sz="2200" b="1" dirty="0"/>
              <a:t>2</a:t>
            </a:r>
            <a:r>
              <a:rPr lang="ja-JP" altLang="en-US" sz="2200" b="1" dirty="0" smtClean="0"/>
              <a:t>の真の誕生時刻</a:t>
            </a:r>
            <a:endParaRPr lang="en-US" sz="2200" b="1" dirty="0"/>
          </a:p>
        </p:txBody>
      </p:sp>
    </p:spTree>
    <p:extLst>
      <p:ext uri="{BB962C8B-B14F-4D97-AF65-F5344CB8AC3E}">
        <p14:creationId xmlns:p14="http://schemas.microsoft.com/office/powerpoint/2010/main" val="1983469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09599" y="1695369"/>
            <a:ext cx="8199550" cy="4722364"/>
          </a:xfrm>
          <a:solidFill>
            <a:schemeClr val="bg1"/>
          </a:solidFill>
        </p:spPr>
        <p:txBody>
          <a:bodyPr>
            <a:noAutofit/>
          </a:bodyPr>
          <a:lstStyle/>
          <a:p>
            <a:r>
              <a:rPr lang="ja-JP" altLang="en-US" sz="2000" dirty="0"/>
              <a:t>集団遺伝学を応用し、変異</a:t>
            </a:r>
            <a:r>
              <a:rPr lang="ja-JP" altLang="en-US" sz="2000" dirty="0" smtClean="0"/>
              <a:t>アレル頻度分布から、各部分型の</a:t>
            </a:r>
            <a:r>
              <a:rPr lang="ja-JP" altLang="en-US" sz="2000" dirty="0" smtClean="0">
                <a:solidFill>
                  <a:srgbClr val="FF0000"/>
                </a:solidFill>
              </a:rPr>
              <a:t>構成比</a:t>
            </a:r>
            <a:r>
              <a:rPr lang="ja-JP" altLang="en-US" sz="2000" dirty="0" smtClean="0"/>
              <a:t>および</a:t>
            </a:r>
            <a:r>
              <a:rPr lang="ja-JP" altLang="en-US" sz="2000" dirty="0" smtClean="0">
                <a:solidFill>
                  <a:srgbClr val="FF0000"/>
                </a:solidFill>
              </a:rPr>
              <a:t>誕生時刻</a:t>
            </a:r>
            <a:r>
              <a:rPr lang="ja-JP" altLang="en-US" sz="2000" dirty="0" smtClean="0"/>
              <a:t>が推定できた。</a:t>
            </a:r>
            <a:endParaRPr lang="en-US" altLang="ja-JP" sz="2000" dirty="0" smtClean="0"/>
          </a:p>
          <a:p>
            <a:endParaRPr lang="en-US" altLang="ja-JP" sz="2000" dirty="0" smtClean="0"/>
          </a:p>
          <a:p>
            <a:r>
              <a:rPr lang="ja-JP" altLang="en-US" sz="2000" dirty="0" smtClean="0"/>
              <a:t>シミュレーションの結果、</a:t>
            </a:r>
            <a:r>
              <a:rPr lang="en-US" altLang="ja-JP" sz="2000" dirty="0" smtClean="0"/>
              <a:t>SNV</a:t>
            </a:r>
            <a:r>
              <a:rPr lang="ja-JP" altLang="en-US" sz="2000" dirty="0" smtClean="0"/>
              <a:t>の数が多いほど、また、</a:t>
            </a:r>
            <a:r>
              <a:rPr lang="en-US" altLang="ja-JP" sz="2000" dirty="0" smtClean="0"/>
              <a:t>Sequencing depth</a:t>
            </a:r>
            <a:r>
              <a:rPr lang="ja-JP" altLang="en-US" sz="2000" dirty="0" smtClean="0"/>
              <a:t>が深いほど、構成比及び誕生時刻の推定精度は</a:t>
            </a:r>
            <a:r>
              <a:rPr lang="ja-JP" altLang="en-US" sz="2000" dirty="0" smtClean="0"/>
              <a:t>向上。</a:t>
            </a:r>
            <a:endParaRPr lang="en-US" altLang="ja-JP" sz="2000" dirty="0" smtClean="0"/>
          </a:p>
          <a:p>
            <a:endParaRPr lang="en-US" altLang="ja-JP" sz="2000" dirty="0" smtClean="0"/>
          </a:p>
          <a:p>
            <a:r>
              <a:rPr lang="ja-JP" altLang="en-US" sz="2000" dirty="0"/>
              <a:t>構成比推定</a:t>
            </a:r>
            <a:r>
              <a:rPr lang="en-US" altLang="ja-JP" sz="2000" dirty="0"/>
              <a:t> </a:t>
            </a:r>
            <a:r>
              <a:rPr lang="ja-JP" altLang="en-US" sz="2000" dirty="0"/>
              <a:t>ー</a:t>
            </a:r>
            <a:r>
              <a:rPr lang="en-US" altLang="ja-JP" sz="2000" dirty="0"/>
              <a:t> </a:t>
            </a:r>
            <a:r>
              <a:rPr lang="ja-JP" altLang="en-US" sz="2000" dirty="0"/>
              <a:t>比較的少ない数の</a:t>
            </a:r>
            <a:r>
              <a:rPr lang="en-US" altLang="ja-JP" sz="2000" dirty="0"/>
              <a:t>SNV</a:t>
            </a:r>
            <a:r>
              <a:rPr lang="ja-JP" altLang="en-US" sz="2000" dirty="0"/>
              <a:t>でも推定可能</a:t>
            </a:r>
            <a:endParaRPr lang="en-US" altLang="ja-JP" sz="2000" dirty="0"/>
          </a:p>
          <a:p>
            <a:r>
              <a:rPr lang="ja-JP" altLang="en-US" sz="2000" dirty="0"/>
              <a:t>誕生時刻推定</a:t>
            </a:r>
            <a:r>
              <a:rPr lang="en-US" altLang="ja-JP" sz="2000" dirty="0"/>
              <a:t> </a:t>
            </a:r>
            <a:r>
              <a:rPr lang="ja-JP" altLang="en-US" sz="2000" dirty="0"/>
              <a:t>ー</a:t>
            </a:r>
            <a:r>
              <a:rPr lang="en-US" altLang="ja-JP" sz="2000" dirty="0"/>
              <a:t> </a:t>
            </a:r>
            <a:r>
              <a:rPr lang="ja-JP" altLang="en-US" sz="2000" dirty="0"/>
              <a:t>多くの</a:t>
            </a:r>
            <a:r>
              <a:rPr lang="en-US" altLang="ja-JP" sz="2000" dirty="0"/>
              <a:t>SNV</a:t>
            </a:r>
            <a:r>
              <a:rPr lang="ja-JP" altLang="en-US" sz="2000" dirty="0"/>
              <a:t>が必要</a:t>
            </a:r>
            <a:endParaRPr lang="en-US" altLang="ja-JP" sz="2000" dirty="0"/>
          </a:p>
          <a:p>
            <a:endParaRPr lang="en-US" altLang="ja-JP" sz="2000" dirty="0"/>
          </a:p>
          <a:p>
            <a:r>
              <a:rPr lang="ja-JP" altLang="en-US" sz="2000" dirty="0" smtClean="0"/>
              <a:t>部分型の誕生</a:t>
            </a:r>
            <a:r>
              <a:rPr lang="ja-JP" altLang="en-US" sz="2000" dirty="0" smtClean="0"/>
              <a:t>時刻の正解パラメータを振った場合にも、ロバストに推定</a:t>
            </a:r>
            <a:r>
              <a:rPr lang="ja-JP" altLang="en-US" sz="2000" dirty="0" smtClean="0"/>
              <a:t>できた。</a:t>
            </a:r>
            <a:endParaRPr lang="en-US" altLang="ja-JP" sz="2000" dirty="0" smtClean="0"/>
          </a:p>
        </p:txBody>
      </p:sp>
    </p:spTree>
    <p:extLst>
      <p:ext uri="{BB962C8B-B14F-4D97-AF65-F5344CB8AC3E}">
        <p14:creationId xmlns:p14="http://schemas.microsoft.com/office/powerpoint/2010/main" val="1493956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a:xfrm>
            <a:off x="609599" y="1791622"/>
            <a:ext cx="7363328" cy="4400631"/>
          </a:xfrm>
          <a:solidFill>
            <a:schemeClr val="bg1"/>
          </a:solidFill>
        </p:spPr>
        <p:txBody>
          <a:bodyPr>
            <a:normAutofit/>
          </a:bodyPr>
          <a:lstStyle/>
          <a:p>
            <a:r>
              <a:rPr lang="ja-JP" altLang="en-US" sz="2000" smtClean="0"/>
              <a:t>今回のパラメータ推定ではシミュレーションデータを用いたが、シーケンシング実データに対して適用する</a:t>
            </a:r>
            <a:r>
              <a:rPr lang="ja-JP" altLang="en-US" sz="2000" smtClean="0"/>
              <a:t>。</a:t>
            </a:r>
            <a:endParaRPr lang="en-US" altLang="ja-JP" sz="2000" dirty="0" smtClean="0"/>
          </a:p>
          <a:p>
            <a:endParaRPr lang="en-US" altLang="ja-JP" sz="2000" dirty="0" smtClean="0"/>
          </a:p>
          <a:p>
            <a:r>
              <a:rPr lang="ja-JP" altLang="en-US" sz="2000" smtClean="0"/>
              <a:t>１</a:t>
            </a:r>
            <a:r>
              <a:rPr lang="ja-JP" altLang="en-US" sz="2000"/>
              <a:t>時刻のシーケンシングデータから推定</a:t>
            </a:r>
            <a:r>
              <a:rPr lang="ja-JP" altLang="en-US" sz="2000" smtClean="0"/>
              <a:t>できるのは</a:t>
            </a:r>
            <a:r>
              <a:rPr lang="ja-JP" altLang="en-US" sz="2000"/>
              <a:t>、部分型間の相対的な</a:t>
            </a:r>
            <a:r>
              <a:rPr lang="en-US" altLang="ja-JP" sz="2000" dirty="0"/>
              <a:t>Pseudo </a:t>
            </a:r>
            <a:r>
              <a:rPr lang="en-US" altLang="ja-JP" sz="2000" dirty="0" smtClean="0"/>
              <a:t>time</a:t>
            </a:r>
            <a:r>
              <a:rPr lang="ja-JP" altLang="en-US" sz="2000" smtClean="0"/>
              <a:t>と増殖率である。時系列シーケンシングデータから、絶対時刻と増殖率を推定するアルゴリズムを開発する</a:t>
            </a:r>
            <a:r>
              <a:rPr lang="ja-JP" altLang="en-US" sz="2000" smtClean="0"/>
              <a:t>。</a:t>
            </a:r>
            <a:endParaRPr lang="en-US" altLang="ja-JP" sz="2000" dirty="0" smtClean="0"/>
          </a:p>
          <a:p>
            <a:endParaRPr lang="en-US" altLang="ja-JP" sz="2000" dirty="0"/>
          </a:p>
          <a:p>
            <a:r>
              <a:rPr lang="ja-JP" altLang="en-US" sz="2000" smtClean="0"/>
              <a:t>血中循環腫瘍</a:t>
            </a:r>
            <a:r>
              <a:rPr lang="en-US" altLang="ja-JP" sz="2000" dirty="0" smtClean="0"/>
              <a:t>DNA</a:t>
            </a:r>
            <a:r>
              <a:rPr lang="ja-JP" altLang="en-US" sz="2000" smtClean="0"/>
              <a:t>の時系列シーケンシングデータを用い、部分型の構成比および増殖率を逐次推定しながら、予後の予測、および抗がん剤投薬計画を最適化する手法を開発する。</a:t>
            </a:r>
            <a:endParaRPr lang="en-US" sz="2000" dirty="0"/>
          </a:p>
        </p:txBody>
      </p:sp>
    </p:spTree>
    <p:extLst>
      <p:ext uri="{BB962C8B-B14F-4D97-AF65-F5344CB8AC3E}">
        <p14:creationId xmlns:p14="http://schemas.microsoft.com/office/powerpoint/2010/main" val="938421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09598" y="1652337"/>
            <a:ext cx="7010401" cy="4812631"/>
          </a:xfrm>
        </p:spPr>
        <p:txBody>
          <a:bodyPr>
            <a:normAutofit/>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博士</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r>
              <a:rPr lang="ja-JP" altLang="en-US" dirty="0" smtClean="0"/>
              <a:t>栗原沙織</a:t>
            </a:r>
            <a:r>
              <a:rPr lang="en-US" altLang="ja-JP" dirty="0" smtClean="0"/>
              <a:t> </a:t>
            </a:r>
            <a:r>
              <a:rPr lang="ja-JP" altLang="en-US" dirty="0" smtClean="0"/>
              <a:t>氏</a:t>
            </a:r>
            <a:endParaRPr lang="en-US" altLang="ja-JP" dirty="0" smtClean="0"/>
          </a:p>
          <a:p>
            <a:r>
              <a:rPr lang="ja-JP" altLang="en-US" dirty="0" smtClean="0"/>
              <a:t>多良健太郎</a:t>
            </a:r>
            <a:r>
              <a:rPr lang="en-US" altLang="ja-JP" dirty="0" smtClean="0"/>
              <a:t> </a:t>
            </a:r>
            <a:r>
              <a:rPr lang="ja-JP" altLang="en-US" dirty="0" smtClean="0"/>
              <a:t>氏</a:t>
            </a:r>
            <a:endParaRPr lang="en-US" altLang="ja-JP" dirty="0" smtClean="0"/>
          </a:p>
          <a:p>
            <a:r>
              <a:rPr lang="ja-JP" altLang="en-US" dirty="0" smtClean="0"/>
              <a:t>情報生命学生室の皆様</a:t>
            </a:r>
            <a:endParaRPr lang="en-US" altLang="ja-JP" dirty="0" smtClean="0"/>
          </a:p>
          <a:p>
            <a:endParaRPr lang="en-US" dirty="0"/>
          </a:p>
          <a:p>
            <a:pPr marL="0" indent="0">
              <a:buNone/>
            </a:pPr>
            <a:r>
              <a:rPr lang="ja-JP" altLang="en-US" dirty="0" smtClean="0"/>
              <a:t>研究を進めるにあたって様々なアドバイスをいただいた</a:t>
            </a:r>
            <a:endParaRPr lang="en-US" altLang="ja-JP" dirty="0" smtClean="0"/>
          </a:p>
          <a:p>
            <a:pPr marL="0" indent="0">
              <a:buNone/>
            </a:pPr>
            <a:r>
              <a:rPr lang="ja-JP" altLang="en-US" dirty="0" smtClean="0"/>
              <a:t>以上</a:t>
            </a:r>
            <a:r>
              <a:rPr lang="ja-JP" altLang="en-US" dirty="0" smtClean="0"/>
              <a:t>の方々に感謝申し上げます。</a:t>
            </a:r>
            <a:endParaRPr lang="en-US" dirty="0"/>
          </a:p>
        </p:txBody>
      </p:sp>
    </p:spTree>
    <p:extLst>
      <p:ext uri="{BB962C8B-B14F-4D97-AF65-F5344CB8AC3E}">
        <p14:creationId xmlns:p14="http://schemas.microsoft.com/office/powerpoint/2010/main" val="155744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業績</a:t>
            </a:r>
            <a:endParaRPr lang="en-US" dirty="0"/>
          </a:p>
        </p:txBody>
      </p:sp>
      <p:sp>
        <p:nvSpPr>
          <p:cNvPr id="3" name="Content Placeholder 2"/>
          <p:cNvSpPr>
            <a:spLocks noGrp="1"/>
          </p:cNvSpPr>
          <p:nvPr>
            <p:ph idx="1"/>
          </p:nvPr>
        </p:nvSpPr>
        <p:spPr>
          <a:xfrm>
            <a:off x="609598" y="1237129"/>
            <a:ext cx="8534402" cy="5620871"/>
          </a:xfrm>
          <a:solidFill>
            <a:schemeClr val="bg1"/>
          </a:solidFill>
        </p:spPr>
        <p:txBody>
          <a:bodyPr>
            <a:normAutofit/>
          </a:bodyPr>
          <a:lstStyle/>
          <a:p>
            <a:r>
              <a:rPr lang="en-US" sz="1400" dirty="0" smtClean="0">
                <a:solidFill>
                  <a:srgbClr val="0432FF"/>
                </a:solidFill>
              </a:rPr>
              <a:t>H29</a:t>
            </a:r>
            <a:r>
              <a:rPr lang="ja-JP" altLang="en-US" sz="1400" dirty="0" smtClean="0">
                <a:solidFill>
                  <a:srgbClr val="0432FF"/>
                </a:solidFill>
              </a:rPr>
              <a:t>学術振興会特別研究員</a:t>
            </a:r>
            <a:r>
              <a:rPr lang="en-US" altLang="ja-JP" sz="1400" dirty="0" smtClean="0">
                <a:solidFill>
                  <a:srgbClr val="0432FF"/>
                </a:solidFill>
              </a:rPr>
              <a:t>DC1</a:t>
            </a:r>
            <a:r>
              <a:rPr lang="ja-JP" altLang="en-US" sz="1400" dirty="0" smtClean="0">
                <a:solidFill>
                  <a:srgbClr val="0432FF"/>
                </a:solidFill>
              </a:rPr>
              <a:t>採用内定</a:t>
            </a:r>
            <a:endParaRPr lang="en-US" altLang="ja-JP" sz="1400" dirty="0" smtClean="0">
              <a:solidFill>
                <a:srgbClr val="0432FF"/>
              </a:solidFill>
            </a:endParaRPr>
          </a:p>
          <a:p>
            <a:pPr marL="0" indent="0">
              <a:buNone/>
            </a:pPr>
            <a:r>
              <a:rPr lang="en-US" altLang="ja-JP" sz="1400" dirty="0"/>
              <a:t>	</a:t>
            </a:r>
            <a:r>
              <a:rPr lang="ja-JP" altLang="en-US" sz="1400" dirty="0" smtClean="0"/>
              <a:t>「がんの</a:t>
            </a:r>
            <a:r>
              <a:rPr lang="ja-JP" altLang="en-US" sz="1400" dirty="0"/>
              <a:t>クローン進化過程の推定に基づく抗がん剤投薬計画の</a:t>
            </a:r>
            <a:r>
              <a:rPr lang="ja-JP" altLang="en-US" sz="1400" dirty="0" smtClean="0"/>
              <a:t>最適化」</a:t>
            </a:r>
            <a:endParaRPr lang="en-US" altLang="ja-JP" sz="1400" dirty="0"/>
          </a:p>
          <a:p>
            <a:r>
              <a:rPr lang="ja-JP" altLang="en-US" sz="1400" dirty="0" smtClean="0">
                <a:solidFill>
                  <a:srgbClr val="0432FF"/>
                </a:solidFill>
              </a:rPr>
              <a:t>国際会議</a:t>
            </a:r>
            <a:r>
              <a:rPr lang="ja-JP" altLang="en-US" sz="1400" dirty="0">
                <a:solidFill>
                  <a:srgbClr val="0432FF"/>
                </a:solidFill>
              </a:rPr>
              <a:t>プログラム</a:t>
            </a:r>
            <a:r>
              <a:rPr lang="ja-JP" altLang="en-US" sz="1400" dirty="0" smtClean="0">
                <a:solidFill>
                  <a:srgbClr val="0432FF"/>
                </a:solidFill>
              </a:rPr>
              <a:t>委員</a:t>
            </a:r>
            <a:r>
              <a:rPr lang="en-US" altLang="ja-JP" sz="1400" dirty="0" smtClean="0">
                <a:solidFill>
                  <a:srgbClr val="0432FF"/>
                </a:solidFill>
              </a:rPr>
              <a:t> </a:t>
            </a:r>
            <a:r>
              <a:rPr lang="en-US" altLang="ja-JP" sz="1400" dirty="0" smtClean="0"/>
              <a:t>(</a:t>
            </a:r>
            <a:r>
              <a:rPr lang="en-US" sz="1400" dirty="0" smtClean="0"/>
              <a:t>Asian </a:t>
            </a:r>
            <a:r>
              <a:rPr lang="en-US" sz="1400" dirty="0"/>
              <a:t>Young Researchers Conference on Computational and Omics </a:t>
            </a:r>
            <a:r>
              <a:rPr lang="en-US" sz="1400" dirty="0" smtClean="0"/>
              <a:t>Biology) </a:t>
            </a:r>
            <a:endParaRPr lang="en-US" altLang="ja-JP" sz="1400" dirty="0" smtClean="0"/>
          </a:p>
          <a:p>
            <a:r>
              <a:rPr lang="ja-JP" altLang="en-US" sz="1400" dirty="0" smtClean="0">
                <a:solidFill>
                  <a:srgbClr val="0432FF"/>
                </a:solidFill>
              </a:rPr>
              <a:t>国際会議における口頭発表</a:t>
            </a:r>
            <a:r>
              <a:rPr lang="en-US" altLang="ja-JP" sz="1400" dirty="0" smtClean="0">
                <a:solidFill>
                  <a:srgbClr val="0432FF"/>
                </a:solidFill>
              </a:rPr>
              <a:t> </a:t>
            </a:r>
            <a:r>
              <a:rPr lang="en-US" altLang="ja-JP" sz="1400" dirty="0" smtClean="0"/>
              <a:t>(</a:t>
            </a:r>
            <a:r>
              <a:rPr lang="ja-JP" altLang="en-US" sz="1400" dirty="0" smtClean="0"/>
              <a:t>査読あり</a:t>
            </a:r>
            <a:r>
              <a:rPr lang="en-US" altLang="ja-JP" sz="1400" dirty="0" smtClean="0"/>
              <a:t>)</a:t>
            </a:r>
            <a:endParaRPr lang="en-US" altLang="ja-JP" sz="1400" dirty="0"/>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“Method </a:t>
            </a:r>
            <a:r>
              <a:rPr lang="en-US" sz="1400" dirty="0"/>
              <a:t>for Estimating Cancer Genome Evolution from </a:t>
            </a:r>
            <a:r>
              <a:rPr lang="en-US" sz="1400" dirty="0" smtClean="0"/>
              <a:t>Next-Generation </a:t>
            </a:r>
            <a:r>
              <a:rPr lang="en-US" sz="1400" dirty="0"/>
              <a:t>Sequencing Data Utilizing Population </a:t>
            </a:r>
            <a:r>
              <a:rPr lang="en-US" sz="1400" dirty="0" smtClean="0"/>
              <a:t>Genetics”, </a:t>
            </a:r>
            <a:r>
              <a:rPr lang="en-US" sz="1400" dirty="0"/>
              <a:t>East Asia Regional Biometric </a:t>
            </a:r>
            <a:r>
              <a:rPr lang="en-US" sz="1400" dirty="0" smtClean="0"/>
              <a:t>Conference2015</a:t>
            </a:r>
            <a:r>
              <a:rPr lang="en-US" sz="1400" dirty="0"/>
              <a:t>, </a:t>
            </a:r>
            <a:r>
              <a:rPr lang="en-US" sz="1400" dirty="0" smtClean="0"/>
              <a:t>Fukuoka, </a:t>
            </a:r>
            <a:r>
              <a:rPr lang="en-US" sz="1400" dirty="0"/>
              <a:t>Dec 2015</a:t>
            </a:r>
          </a:p>
          <a:p>
            <a:pPr marL="0" indent="0">
              <a:buNone/>
            </a:pPr>
            <a:r>
              <a:rPr lang="en-US" sz="1400" dirty="0"/>
              <a:t>⃝Yutaro Konta and Hisanori </a:t>
            </a:r>
            <a:r>
              <a:rPr lang="en-US" sz="1400" dirty="0" smtClean="0"/>
              <a:t>Kiryu. ”</a:t>
            </a:r>
            <a:r>
              <a:rPr lang="en-US" sz="1400" dirty="0"/>
              <a:t> Estimation of each cancer subtype's growth </a:t>
            </a:r>
            <a:r>
              <a:rPr lang="en-US" sz="1400" dirty="0" smtClean="0"/>
              <a:t>rate for </a:t>
            </a:r>
            <a:r>
              <a:rPr lang="en-US" sz="1400" dirty="0"/>
              <a:t>individual patients from </a:t>
            </a:r>
            <a:r>
              <a:rPr lang="en-US" sz="1400" dirty="0" smtClean="0"/>
              <a:t>whole-genome sequencing data”, Asian Young </a:t>
            </a:r>
            <a:r>
              <a:rPr lang="en-US" sz="1400" dirty="0"/>
              <a:t>Researchers Conference </a:t>
            </a:r>
            <a:r>
              <a:rPr lang="en-US" sz="1400" dirty="0" smtClean="0"/>
              <a:t>on Computational </a:t>
            </a:r>
            <a:r>
              <a:rPr lang="en-US" sz="1400" dirty="0"/>
              <a:t>and Omics </a:t>
            </a:r>
            <a:r>
              <a:rPr lang="en-US" sz="1400" dirty="0" smtClean="0"/>
              <a:t>Biology, Shanghai, Oct 2016</a:t>
            </a:r>
          </a:p>
          <a:p>
            <a:r>
              <a:rPr lang="ja-JP" altLang="en-US" sz="1400" dirty="0" smtClean="0">
                <a:solidFill>
                  <a:srgbClr val="0432FF"/>
                </a:solidFill>
              </a:rPr>
              <a:t>国際会議におけるポスター発表</a:t>
            </a:r>
            <a:r>
              <a:rPr lang="en-US" altLang="ja-JP" sz="1400" dirty="0" smtClean="0">
                <a:solidFill>
                  <a:srgbClr val="0432FF"/>
                </a:solidFill>
              </a:rPr>
              <a:t> </a:t>
            </a:r>
            <a:r>
              <a:rPr lang="en-US" altLang="ja-JP" sz="1400" dirty="0" smtClean="0"/>
              <a:t>(</a:t>
            </a:r>
            <a:r>
              <a:rPr lang="ja-JP" altLang="en-US" sz="1400" dirty="0" smtClean="0"/>
              <a:t>査読なし</a:t>
            </a:r>
            <a:r>
              <a:rPr lang="en-US" altLang="ja-JP" sz="1400" dirty="0" smtClean="0"/>
              <a:t>)</a:t>
            </a:r>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“Estimating </a:t>
            </a:r>
            <a:r>
              <a:rPr lang="en-US" sz="1400" dirty="0"/>
              <a:t>the process of cancer progression with </a:t>
            </a:r>
            <a:r>
              <a:rPr lang="en-US" sz="1400" dirty="0" smtClean="0"/>
              <a:t>Wright-Fisher model”, </a:t>
            </a:r>
            <a:r>
              <a:rPr lang="en-US" sz="1400" dirty="0"/>
              <a:t>9th Asian Young Researchers Conference on Computational and Omics Biology, </a:t>
            </a:r>
            <a:r>
              <a:rPr lang="en-US" sz="1400" dirty="0" smtClean="0"/>
              <a:t>Singapore</a:t>
            </a:r>
            <a:r>
              <a:rPr lang="en-US" sz="1400" dirty="0"/>
              <a:t>, Jan 2016</a:t>
            </a:r>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“Inferring </a:t>
            </a:r>
            <a:r>
              <a:rPr lang="en-US" sz="1400" dirty="0"/>
              <a:t>tumor clonal evolution integrating genetic drift and </a:t>
            </a:r>
            <a:r>
              <a:rPr lang="en-US" sz="1400" dirty="0" smtClean="0"/>
              <a:t>Bayesian statistical modeling”, </a:t>
            </a:r>
            <a:r>
              <a:rPr lang="en-US" sz="1400" dirty="0"/>
              <a:t>NIG International Symposium 2016, </a:t>
            </a:r>
            <a:r>
              <a:rPr lang="en-US" sz="1400" dirty="0" smtClean="0"/>
              <a:t>Tokyo, </a:t>
            </a:r>
            <a:r>
              <a:rPr lang="en-US" sz="1400" dirty="0"/>
              <a:t>Jan 2016</a:t>
            </a:r>
          </a:p>
          <a:p>
            <a:pPr marL="0" indent="0">
              <a:buNone/>
            </a:pPr>
            <a:r>
              <a:rPr lang="en-US" sz="1400" dirty="0"/>
              <a:t>⃝Yutaro Konta and Hisanori </a:t>
            </a:r>
            <a:r>
              <a:rPr lang="en-US" sz="1400" dirty="0" smtClean="0"/>
              <a:t>Kiryu. ”Analyzing </a:t>
            </a:r>
            <a:r>
              <a:rPr lang="en-US" sz="1400" dirty="0"/>
              <a:t>the dynamics of cancer </a:t>
            </a:r>
            <a:r>
              <a:rPr lang="en-US" sz="1400" dirty="0" smtClean="0"/>
              <a:t>progression from </a:t>
            </a:r>
            <a:r>
              <a:rPr lang="en-US" sz="1400" dirty="0"/>
              <a:t>an evolutionary </a:t>
            </a:r>
            <a:r>
              <a:rPr lang="en-US" sz="1400" dirty="0" smtClean="0"/>
              <a:t>perspective through </a:t>
            </a:r>
            <a:r>
              <a:rPr lang="en-US" sz="1400" dirty="0"/>
              <a:t>copy number and mutation </a:t>
            </a:r>
            <a:r>
              <a:rPr lang="en-US" sz="1400" dirty="0" smtClean="0"/>
              <a:t>profiling”, GIW 2016, Shanghai, Oct 2016</a:t>
            </a:r>
          </a:p>
          <a:p>
            <a:pPr marL="0" indent="0">
              <a:buNone/>
            </a:pPr>
            <a:r>
              <a:rPr lang="ja-JP" altLang="en-US" sz="1400" dirty="0" smtClean="0"/>
              <a:t>その他、</a:t>
            </a:r>
            <a:r>
              <a:rPr lang="ja-JP" altLang="en-US" sz="1400" dirty="0" smtClean="0">
                <a:solidFill>
                  <a:schemeClr val="tx1"/>
                </a:solidFill>
              </a:rPr>
              <a:t>国内学会における口頭発表</a:t>
            </a:r>
            <a:r>
              <a:rPr lang="en-US" altLang="ja-JP" sz="1400" dirty="0" smtClean="0">
                <a:solidFill>
                  <a:srgbClr val="0432FF"/>
                </a:solidFill>
              </a:rPr>
              <a:t> </a:t>
            </a:r>
            <a:r>
              <a:rPr lang="en-US" altLang="ja-JP" sz="1400" dirty="0" smtClean="0"/>
              <a:t>(</a:t>
            </a:r>
            <a:r>
              <a:rPr lang="ja-JP" altLang="en-US" sz="1400" dirty="0" smtClean="0"/>
              <a:t>査読なし</a:t>
            </a:r>
            <a:r>
              <a:rPr lang="en-US" altLang="ja-JP" sz="1400" dirty="0" smtClean="0"/>
              <a:t>) 2</a:t>
            </a:r>
            <a:r>
              <a:rPr lang="ja-JP" altLang="en-US" sz="1400" dirty="0" smtClean="0"/>
              <a:t>件</a:t>
            </a:r>
            <a:r>
              <a:rPr lang="en-US" altLang="ja-JP" sz="1400" dirty="0" smtClean="0"/>
              <a:t>, </a:t>
            </a:r>
            <a:r>
              <a:rPr lang="ja-JP" altLang="en-US" sz="1400" dirty="0" smtClean="0"/>
              <a:t>ポスター発表</a:t>
            </a:r>
            <a:r>
              <a:rPr lang="en-US" altLang="ja-JP" sz="1400" dirty="0" smtClean="0"/>
              <a:t> (</a:t>
            </a:r>
            <a:r>
              <a:rPr lang="ja-JP" altLang="en-US" sz="1400" dirty="0" smtClean="0"/>
              <a:t>査読なし</a:t>
            </a:r>
            <a:r>
              <a:rPr lang="en-US" altLang="ja-JP" sz="1400" dirty="0" smtClean="0"/>
              <a:t>) 2</a:t>
            </a:r>
            <a:r>
              <a:rPr lang="ja-JP" altLang="en-US" sz="1400" dirty="0" smtClean="0"/>
              <a:t>件</a:t>
            </a:r>
            <a:endParaRPr lang="en-US" sz="1400" dirty="0"/>
          </a:p>
        </p:txBody>
      </p:sp>
    </p:spTree>
    <p:extLst>
      <p:ext uri="{BB962C8B-B14F-4D97-AF65-F5344CB8AC3E}">
        <p14:creationId xmlns:p14="http://schemas.microsoft.com/office/powerpoint/2010/main" val="838054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a:t>解くべき問題</a:t>
            </a:r>
            <a:endParaRPr lang="en-US" altLang="ja-JP" dirty="0"/>
          </a:p>
          <a:p>
            <a:pPr marL="457200" lvl="1" indent="0">
              <a:buNone/>
            </a:pPr>
            <a:r>
              <a:rPr lang="en-US" altLang="ja-JP" dirty="0"/>
              <a:t>Input:	</a:t>
            </a:r>
            <a:r>
              <a:rPr lang="ja-JP" altLang="en-US"/>
              <a:t>各一</a:t>
            </a:r>
            <a:r>
              <a:rPr lang="ja-JP" altLang="en-US" smtClean="0"/>
              <a:t>塩基変異</a:t>
            </a:r>
            <a:r>
              <a:rPr lang="en-US" altLang="ja-JP" dirty="0" smtClean="0"/>
              <a:t>(SNV)</a:t>
            </a:r>
            <a:r>
              <a:rPr lang="ja-JP" altLang="en-US"/>
              <a:t>位置における</a:t>
            </a:r>
            <a:r>
              <a:rPr lang="en-US" altLang="ja-JP" dirty="0"/>
              <a:t>NGS</a:t>
            </a:r>
            <a:r>
              <a:rPr lang="ja-JP" altLang="en-US"/>
              <a:t>リードの総数と変異リード数</a:t>
            </a:r>
            <a:endParaRPr lang="en-US" altLang="ja-JP" dirty="0"/>
          </a:p>
          <a:p>
            <a:pPr marL="457200" lvl="1" indent="0">
              <a:buNone/>
            </a:pPr>
            <a:r>
              <a:rPr lang="en-US" altLang="ja-JP" dirty="0"/>
              <a:t>Output:	</a:t>
            </a:r>
            <a:r>
              <a:rPr lang="ja-JP" altLang="en-US"/>
              <a:t>部分型の構成比と誕生時刻および増殖率</a:t>
            </a:r>
            <a:endParaRPr lang="en-US" altLang="ja-JP" dirty="0"/>
          </a:p>
          <a:p>
            <a:endParaRPr lang="en-US" altLang="ja-JP" dirty="0" smtClean="0"/>
          </a:p>
          <a:p>
            <a:r>
              <a:rPr lang="ja-JP" altLang="en-US" smtClean="0"/>
              <a:t>腫瘍中の各細胞の一細胞シーケンシング</a:t>
            </a:r>
            <a:endParaRPr lang="en-US" altLang="ja-JP" dirty="0" smtClean="0"/>
          </a:p>
          <a:p>
            <a:pPr marL="400050" lvl="1" indent="0">
              <a:buNone/>
            </a:pPr>
            <a:r>
              <a:rPr lang="ja-JP" altLang="en-US" smtClean="0"/>
              <a:t>すべての部分型とその構成比を同定可能</a:t>
            </a:r>
            <a:endParaRPr lang="en-US" altLang="ja-JP" dirty="0"/>
          </a:p>
          <a:p>
            <a:pPr marL="400050" lvl="1" indent="0">
              <a:buNone/>
            </a:pPr>
            <a:r>
              <a:rPr lang="en-US" altLang="ja-JP" dirty="0" smtClean="0"/>
              <a:t>But </a:t>
            </a:r>
            <a:r>
              <a:rPr lang="ja-JP" altLang="en-US" smtClean="0"/>
              <a:t>がんの一細胞シーケンシングは技術的な困難が伴い、高コスト</a:t>
            </a:r>
            <a:endParaRPr lang="en-US" altLang="ja-JP" dirty="0" smtClean="0"/>
          </a:p>
          <a:p>
            <a:pPr marL="400050" lvl="1" indent="0">
              <a:buNone/>
            </a:pPr>
            <a:r>
              <a:rPr lang="ja-JP" altLang="en-US" smtClean="0"/>
              <a:t>→</a:t>
            </a:r>
            <a:r>
              <a:rPr lang="en-US" altLang="ja-JP" dirty="0" smtClean="0"/>
              <a:t> </a:t>
            </a:r>
            <a:r>
              <a:rPr lang="ja-JP" altLang="en-US" smtClean="0"/>
              <a:t>バルクシーケンシングを行うことが一般的</a:t>
            </a:r>
            <a:endParaRPr lang="en-US" altLang="ja-JP" dirty="0"/>
          </a:p>
          <a:p>
            <a:pPr marL="285750"/>
            <a:r>
              <a:rPr lang="ja-JP" altLang="en-US" smtClean="0"/>
              <a:t>バルクシーケンシングに伴う問題</a:t>
            </a:r>
            <a:endParaRPr lang="en-US" altLang="ja-JP" dirty="0" smtClean="0"/>
          </a:p>
          <a:p>
            <a:pPr marL="685800" lvl="1">
              <a:buFont typeface="Arial" charset="0"/>
              <a:buChar char="•"/>
            </a:pPr>
            <a:r>
              <a:rPr lang="ja-JP" altLang="en-US" smtClean="0"/>
              <a:t>観測されるリードは、部分型の平均像</a:t>
            </a:r>
            <a:endParaRPr lang="en-US" altLang="ja-JP" dirty="0" smtClean="0"/>
          </a:p>
          <a:p>
            <a:pPr marL="685800" lvl="1">
              <a:buFont typeface="Arial" charset="0"/>
              <a:buChar char="•"/>
            </a:pPr>
            <a:r>
              <a:rPr lang="ja-JP" altLang="en-US"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158398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345185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598025" cy="1320800"/>
          </a:xfrm>
        </p:spPr>
        <p:txBody>
          <a:bodyPr/>
          <a:lstStyle/>
          <a:p>
            <a:r>
              <a:rPr lang="en-US" dirty="0" smtClean="0"/>
              <a:t>NGS</a:t>
            </a:r>
            <a:r>
              <a:rPr lang="ja-JP" altLang="en-US" dirty="0" smtClean="0"/>
              <a:t>リードのシミュレーション</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461473" y="1450422"/>
                <a:ext cx="6894275" cy="5230197"/>
              </a:xfrm>
            </p:spPr>
            <p:txBody>
              <a:bodyPr>
                <a:normAutofit fontScale="55000" lnSpcReduction="20000"/>
              </a:bodyPr>
              <a:lstStyle/>
              <a:p>
                <a:r>
                  <a:rPr lang="ja-JP" altLang="en-US" sz="1600" dirty="0" smtClean="0"/>
                  <a:t>時間の刻み数 </a:t>
                </a:r>
                <a14:m>
                  <m:oMath xmlns:m="http://schemas.openxmlformats.org/officeDocument/2006/math">
                    <m:r>
                      <a:rPr lang="en-US" altLang="ja-JP" sz="1600" i="1" dirty="0" smtClean="0">
                        <a:latin typeface="Cambria Math" charset="0"/>
                      </a:rPr>
                      <m:t>𝐻</m:t>
                    </m:r>
                    <m:r>
                      <a:rPr lang="en-US" altLang="ja-JP" sz="1600" i="1" dirty="0" smtClean="0">
                        <a:latin typeface="Cambria Math" charset="0"/>
                      </a:rPr>
                      <m:t>,  ∆</m:t>
                    </m:r>
                    <m:r>
                      <a:rPr lang="en-US" sz="1600" i="1" dirty="0">
                        <a:latin typeface="Cambria Math" charset="0"/>
                        <a:ea typeface="Cambria Math" charset="0"/>
                        <a:cs typeface="Cambria Math" charset="0"/>
                      </a:rPr>
                      <m:t>𝑡</m:t>
                    </m:r>
                    <m:r>
                      <a:rPr lang="en-US" altLang="ja-JP" sz="1600" i="1" dirty="0">
                        <a:latin typeface="Cambria Math" charset="0"/>
                      </a:rPr>
                      <m:t>= 1/</m:t>
                    </m:r>
                    <m:r>
                      <a:rPr lang="en-US" altLang="ja-JP" sz="1600" i="1" dirty="0">
                        <a:latin typeface="Cambria Math" charset="0"/>
                      </a:rPr>
                      <m:t>𝐻</m:t>
                    </m:r>
                  </m:oMath>
                </a14:m>
                <a:endParaRPr lang="en-US" altLang="ja-JP" sz="1600" dirty="0"/>
              </a:p>
              <a:p>
                <a14:m>
                  <m:oMath xmlns:m="http://schemas.openxmlformats.org/officeDocument/2006/math">
                    <m:r>
                      <a:rPr lang="en-US" sz="1600" i="1" dirty="0" smtClean="0">
                        <a:latin typeface="Cambria Math" charset="0"/>
                      </a:rPr>
                      <m:t>𝐵</m:t>
                    </m:r>
                  </m:oMath>
                </a14:m>
                <a:r>
                  <a:rPr lang="en-US" sz="1600" dirty="0" smtClean="0"/>
                  <a:t>: Captured region (</a:t>
                </a:r>
                <a:r>
                  <a:rPr lang="en-US" sz="1600" dirty="0" err="1" smtClean="0"/>
                  <a:t>bp</a:t>
                </a:r>
                <a:r>
                  <a:rPr lang="en-US" sz="1600" dirty="0" smtClean="0"/>
                  <a:t>)</a:t>
                </a:r>
                <a:endParaRPr lang="en-US" sz="1600" dirty="0"/>
              </a:p>
              <a:p>
                <a14:m>
                  <m:oMath xmlns:m="http://schemas.openxmlformats.org/officeDocument/2006/math">
                    <m:sSub>
                      <m:sSubPr>
                        <m:ctrlPr>
                          <a:rPr lang="en-US" sz="1600" i="1" smtClean="0">
                            <a:latin typeface="Cambria Math" charset="0"/>
                          </a:rPr>
                        </m:ctrlPr>
                      </m:sSubPr>
                      <m:e>
                        <m:r>
                          <a:rPr lang="en-US" sz="1600" b="0" i="1" smtClean="0">
                            <a:latin typeface="Cambria Math" charset="0"/>
                          </a:rPr>
                          <m:t>𝑟</m:t>
                        </m:r>
                      </m:e>
                      <m:sub>
                        <m:r>
                          <a:rPr lang="en-US" sz="1600" b="0" i="1" smtClean="0">
                            <a:latin typeface="Cambria Math" charset="0"/>
                          </a:rPr>
                          <m:t>𝑖</m:t>
                        </m:r>
                      </m:sub>
                    </m:sSub>
                  </m:oMath>
                </a14:m>
                <a:r>
                  <a:rPr lang="en-US" sz="1600" dirty="0" smtClean="0"/>
                  <a:t>: </a:t>
                </a:r>
                <a:r>
                  <a:rPr lang="en-US" altLang="ja-JP" sz="1600" dirty="0" smtClean="0"/>
                  <a:t>M</a:t>
                </a:r>
                <a:r>
                  <a:rPr lang="en-US" sz="1600" dirty="0" smtClean="0"/>
                  <a:t>utation rate</a:t>
                </a:r>
                <a:endParaRPr lang="en-US" sz="1600" dirty="0"/>
              </a:p>
              <a:p>
                <a:pPr marL="0" indent="0">
                  <a:lnSpc>
                    <a:spcPct val="120000"/>
                  </a:lnSpc>
                  <a:spcBef>
                    <a:spcPts val="600"/>
                  </a:spcBef>
                  <a:buNone/>
                </a:pPr>
                <a14:m>
                  <m:oMath xmlns:m="http://schemas.openxmlformats.org/officeDocument/2006/math">
                    <m:r>
                      <a:rPr lang="en-US" sz="1600" i="1" dirty="0" smtClean="0">
                        <a:latin typeface="Cambria Math" charset="0"/>
                      </a:rPr>
                      <m:t>𝑅𝑒𝑎𝑑𝑠</m:t>
                    </m:r>
                  </m:oMath>
                </a14:m>
                <a:r>
                  <a:rPr lang="en-US" sz="1600" dirty="0" smtClean="0"/>
                  <a:t> </a:t>
                </a:r>
                <a14:m>
                  <m:oMath xmlns:m="http://schemas.openxmlformats.org/officeDocument/2006/math">
                    <m:r>
                      <a:rPr lang="en-US" sz="1600" i="1" dirty="0" smtClean="0">
                        <a:latin typeface="Cambria Math" charset="0"/>
                      </a:rPr>
                      <m:t>= {}</m:t>
                    </m:r>
                  </m:oMath>
                </a14:m>
                <a:endParaRPr lang="en-US" sz="1600" dirty="0" smtClean="0"/>
              </a:p>
              <a:p>
                <a:pPr marL="0" indent="0">
                  <a:lnSpc>
                    <a:spcPct val="120000"/>
                  </a:lnSpc>
                  <a:spcBef>
                    <a:spcPts val="600"/>
                  </a:spcBef>
                  <a:buNone/>
                </a:pPr>
                <a:r>
                  <a:rPr lang="en-US" sz="1600" dirty="0" smtClean="0"/>
                  <a:t>for </a:t>
                </a:r>
                <a14:m>
                  <m:oMath xmlns:m="http://schemas.openxmlformats.org/officeDocument/2006/math">
                    <m:r>
                      <a:rPr lang="en-US" sz="1600" i="1" dirty="0" smtClean="0">
                        <a:latin typeface="Cambria Math" charset="0"/>
                      </a:rPr>
                      <m:t>h</m:t>
                    </m:r>
                    <m:r>
                      <a:rPr lang="en-US" sz="1600" i="1" dirty="0" smtClean="0">
                        <a:latin typeface="Cambria Math" charset="0"/>
                      </a:rPr>
                      <m:t> = </m:t>
                    </m:r>
                    <m:r>
                      <a:rPr lang="en-US" sz="1600" i="1" dirty="0" smtClean="0">
                        <a:latin typeface="Cambria Math" charset="0"/>
                      </a:rPr>
                      <m:t>𝐻</m:t>
                    </m:r>
                    <m:r>
                      <a:rPr lang="en-US" sz="1600" i="1" dirty="0" smtClean="0">
                        <a:latin typeface="Cambria Math" charset="0"/>
                      </a:rPr>
                      <m:t>−1 </m:t>
                    </m:r>
                    <m:r>
                      <a:rPr lang="en-US" sz="1600" i="1" dirty="0" smtClean="0">
                        <a:latin typeface="Cambria Math" charset="0"/>
                      </a:rPr>
                      <m:t>𝑡𝑜</m:t>
                    </m:r>
                    <m:r>
                      <a:rPr lang="en-US" sz="1600" i="1" dirty="0" smtClean="0">
                        <a:latin typeface="Cambria Math" charset="0"/>
                      </a:rPr>
                      <m:t> 1</m:t>
                    </m:r>
                  </m:oMath>
                </a14:m>
                <a:endParaRPr lang="en-US" sz="1600" i="1" dirty="0" smtClean="0">
                  <a:latin typeface="Cambria Math" charset="0"/>
                </a:endParaRPr>
              </a:p>
              <a:p>
                <a:pPr marL="0" indent="0">
                  <a:lnSpc>
                    <a:spcPct val="120000"/>
                  </a:lnSpc>
                  <a:spcBef>
                    <a:spcPts val="600"/>
                  </a:spcBef>
                  <a:buNone/>
                </a:pPr>
                <a:r>
                  <a:rPr lang="en-US" sz="1600" dirty="0" smtClean="0"/>
                  <a:t>	</a:t>
                </a:r>
                <a14:m>
                  <m:oMath xmlns:m="http://schemas.openxmlformats.org/officeDocument/2006/math">
                    <m:r>
                      <a:rPr lang="el-GR" sz="1600" i="1" dirty="0" smtClean="0">
                        <a:latin typeface="Cambria Math" charset="0"/>
                      </a:rPr>
                      <m:t>𝑡</m:t>
                    </m:r>
                    <m:r>
                      <a:rPr lang="el-GR" sz="1600" i="1" dirty="0" smtClean="0">
                        <a:latin typeface="Cambria Math" charset="0"/>
                      </a:rPr>
                      <m:t> =</m:t>
                    </m:r>
                    <m:r>
                      <a:rPr lang="en-US" sz="1600" b="0" i="1" dirty="0" smtClean="0">
                        <a:latin typeface="Cambria Math" charset="0"/>
                      </a:rPr>
                      <m:t>h</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𝑡</m:t>
                    </m:r>
                  </m:oMath>
                </a14:m>
                <a:endParaRPr lang="el-GR" sz="1600" dirty="0"/>
              </a:p>
              <a:p>
                <a:pPr marL="0" indent="0">
                  <a:lnSpc>
                    <a:spcPct val="120000"/>
                  </a:lnSpc>
                  <a:spcBef>
                    <a:spcPts val="600"/>
                  </a:spcBef>
                  <a:buNone/>
                </a:pPr>
                <a:r>
                  <a:rPr lang="hr-HR" sz="1600" dirty="0" smtClean="0"/>
                  <a:t>	for </a:t>
                </a:r>
                <a14:m>
                  <m:oMath xmlns:m="http://schemas.openxmlformats.org/officeDocument/2006/math">
                    <m:r>
                      <a:rPr lang="hr-HR" sz="1600" i="1" dirty="0" smtClean="0">
                        <a:latin typeface="Cambria Math" charset="0"/>
                      </a:rPr>
                      <m:t>𝑖</m:t>
                    </m:r>
                    <m:r>
                      <a:rPr lang="hr-HR" sz="1600" i="1" dirty="0" smtClean="0">
                        <a:latin typeface="Cambria Math" charset="0"/>
                      </a:rPr>
                      <m:t> ∈ {</m:t>
                    </m:r>
                    <m:r>
                      <a:rPr lang="hr-HR" sz="1600" i="1" dirty="0" smtClean="0">
                        <a:latin typeface="Cambria Math" charset="0"/>
                      </a:rPr>
                      <m:t>𝑖</m:t>
                    </m:r>
                    <m:r>
                      <a:rPr lang="hr-HR" sz="1600" i="1" dirty="0" smtClean="0">
                        <a:latin typeface="Cambria Math" charset="0"/>
                      </a:rPr>
                      <m:t> | </m:t>
                    </m:r>
                    <m:sSub>
                      <m:sSubPr>
                        <m:ctrlPr>
                          <a:rPr lang="en-US" sz="1600" i="1" dirty="0" smtClean="0">
                            <a:latin typeface="Cambria Math" charset="0"/>
                          </a:rPr>
                        </m:ctrlPr>
                      </m:sSubPr>
                      <m:e>
                        <m:r>
                          <a:rPr lang="en-US" sz="1600" b="0" i="1" dirty="0" smtClean="0">
                            <a:latin typeface="Cambria Math" charset="0"/>
                          </a:rPr>
                          <m:t>𝑡</m:t>
                        </m:r>
                      </m:e>
                      <m:sub>
                        <m:r>
                          <a:rPr lang="en-US" sz="1600" b="0" i="1" dirty="0" smtClean="0">
                            <a:latin typeface="Cambria Math" charset="0"/>
                          </a:rPr>
                          <m:t>𝑖</m:t>
                        </m:r>
                      </m:sub>
                    </m:sSub>
                    <m:r>
                      <a:rPr lang="hr-HR" sz="1600" i="1" baseline="-25000" dirty="0">
                        <a:latin typeface="Cambria Math" charset="0"/>
                      </a:rPr>
                      <m:t> </m:t>
                    </m:r>
                    <m:r>
                      <a:rPr lang="hr-HR" sz="1600" i="1" dirty="0">
                        <a:latin typeface="Cambria Math" charset="0"/>
                      </a:rPr>
                      <m:t>&gt;</m:t>
                    </m:r>
                    <m:r>
                      <a:rPr lang="hr-HR" sz="1600" i="1" baseline="-25000" dirty="0">
                        <a:latin typeface="Cambria Math" charset="0"/>
                      </a:rPr>
                      <m:t> </m:t>
                    </m:r>
                    <m:r>
                      <a:rPr lang="hr-HR" sz="1600" i="1" dirty="0">
                        <a:latin typeface="Cambria Math" charset="0"/>
                      </a:rPr>
                      <m:t>𝑡</m:t>
                    </m:r>
                    <m:r>
                      <a:rPr lang="hr-HR" sz="1600" i="1" dirty="0">
                        <a:latin typeface="Cambria Math" charset="0"/>
                      </a:rPr>
                      <m:t>}</m:t>
                    </m:r>
                  </m:oMath>
                </a14:m>
                <a:endParaRPr lang="hr-HR" sz="1600" dirty="0"/>
              </a:p>
              <a:p>
                <a:pPr marL="0" indent="0">
                  <a:lnSpc>
                    <a:spcPct val="120000"/>
                  </a:lnSpc>
                  <a:spcBef>
                    <a:spcPts val="600"/>
                  </a:spcBef>
                  <a:buNone/>
                </a:pPr>
                <a:r>
                  <a:rPr lang="fr-FR" sz="1600" dirty="0" smtClean="0"/>
                  <a:t>		</a:t>
                </a:r>
                <a14:m>
                  <m:oMath xmlns:m="http://schemas.openxmlformats.org/officeDocument/2006/math">
                    <m:sSub>
                      <m:sSubPr>
                        <m:ctrlPr>
                          <a:rPr lang="en-US" sz="1600" i="1" dirty="0" smtClean="0">
                            <a:latin typeface="Cambria Math" charset="0"/>
                          </a:rPr>
                        </m:ctrlPr>
                      </m:sSubPr>
                      <m:e>
                        <m:r>
                          <a:rPr lang="en-US" sz="1600" i="1" dirty="0" smtClean="0">
                            <a:latin typeface="Cambria Math" charset="0"/>
                            <a:ea typeface="Cambria Math" charset="0"/>
                            <a:cs typeface="Cambria Math" charset="0"/>
                          </a:rPr>
                          <m:t>𝜆</m:t>
                        </m:r>
                      </m:e>
                      <m:sub>
                        <m:r>
                          <a:rPr lang="en-US" sz="1600" b="0" i="1" dirty="0" smtClean="0">
                            <a:latin typeface="Cambria Math" charset="0"/>
                          </a:rPr>
                          <m:t>𝑖</m:t>
                        </m:r>
                      </m:sub>
                    </m:sSub>
                    <m:r>
                      <a:rPr lang="fr-FR" sz="1600" i="1" dirty="0">
                        <a:latin typeface="Cambria Math" charset="0"/>
                      </a:rPr>
                      <m:t>=</m:t>
                    </m:r>
                    <m:r>
                      <a:rPr lang="en-US" sz="1600" i="1" dirty="0">
                        <a:latin typeface="Cambria Math" charset="0"/>
                      </a:rPr>
                      <m:t>𝑁</m:t>
                    </m:r>
                    <m:sSub>
                      <m:sSubPr>
                        <m:ctrlPr>
                          <a:rPr lang="en-US" sz="1600" i="1" dirty="0">
                            <a:latin typeface="Cambria Math" charset="0"/>
                          </a:rPr>
                        </m:ctrlPr>
                      </m:sSubPr>
                      <m:e>
                        <m:r>
                          <a:rPr lang="en-US" sz="1600" i="1" dirty="0">
                            <a:latin typeface="Cambria Math" charset="0"/>
                          </a:rPr>
                          <m:t>𝑛</m:t>
                        </m:r>
                      </m:e>
                      <m:sub>
                        <m:r>
                          <a:rPr lang="en-US" sz="1600" i="1" dirty="0">
                            <a:latin typeface="Cambria Math" charset="0"/>
                          </a:rPr>
                          <m:t>𝑖</m:t>
                        </m:r>
                      </m:sub>
                    </m:sSub>
                    <m:r>
                      <a:rPr lang="tr-TR" sz="1600" i="1" dirty="0">
                        <a:latin typeface="Cambria Math" charset="0"/>
                      </a:rPr>
                      <m:t>(</m:t>
                    </m:r>
                    <m:r>
                      <a:rPr lang="tr-TR" sz="1600" i="1" dirty="0">
                        <a:latin typeface="Cambria Math" charset="0"/>
                      </a:rPr>
                      <m:t>𝑡</m:t>
                    </m:r>
                    <m:r>
                      <a:rPr lang="tr-TR" sz="1600" i="1" dirty="0">
                        <a:latin typeface="Cambria Math" charset="0"/>
                      </a:rPr>
                      <m:t>)× </m:t>
                    </m:r>
                    <m:r>
                      <a:rPr lang="fr-FR" sz="1600" i="1" dirty="0">
                        <a:latin typeface="Cambria Math" charset="0"/>
                      </a:rPr>
                      <m:t>𝐵</m:t>
                    </m:r>
                    <m:r>
                      <a:rPr lang="fr-FR" sz="1600" i="1" dirty="0">
                        <a:latin typeface="Cambria Math" charset="0"/>
                      </a:rPr>
                      <m:t> ×</m:t>
                    </m:r>
                    <m:sSub>
                      <m:sSubPr>
                        <m:ctrlPr>
                          <a:rPr lang="en-US" sz="1600" i="1">
                            <a:latin typeface="Cambria Math" charset="0"/>
                          </a:rPr>
                        </m:ctrlPr>
                      </m:sSubPr>
                      <m:e>
                        <m:r>
                          <a:rPr lang="en-US" sz="1600" i="1">
                            <a:latin typeface="Cambria Math" charset="0"/>
                          </a:rPr>
                          <m:t>𝑟</m:t>
                        </m:r>
                      </m:e>
                      <m:sub>
                        <m:r>
                          <a:rPr lang="en-US" sz="1600" i="1">
                            <a:latin typeface="Cambria Math" charset="0"/>
                          </a:rPr>
                          <m:t>𝑖</m:t>
                        </m:r>
                      </m:sub>
                    </m:sSub>
                    <m:r>
                      <a:rPr lang="en-US" sz="1600" i="1" dirty="0">
                        <a:latin typeface="Cambria Math" charset="0"/>
                        <a:ea typeface="Cambria Math" charset="0"/>
                        <a:cs typeface="Cambria Math" charset="0"/>
                      </a:rPr>
                      <m:t>∆</m:t>
                    </m:r>
                    <m:r>
                      <a:rPr lang="en-US" sz="1600" i="1" dirty="0">
                        <a:latin typeface="Cambria Math" charset="0"/>
                        <a:ea typeface="Cambria Math" charset="0"/>
                        <a:cs typeface="Cambria Math" charset="0"/>
                      </a:rPr>
                      <m:t>𝑡</m:t>
                    </m:r>
                  </m:oMath>
                </a14:m>
                <a:endParaRPr lang="fr-FR" sz="1600" dirty="0"/>
              </a:p>
              <a:p>
                <a:pPr marL="0" indent="0">
                  <a:lnSpc>
                    <a:spcPct val="120000"/>
                  </a:lnSpc>
                  <a:spcBef>
                    <a:spcPts val="600"/>
                  </a:spcBef>
                  <a:buNone/>
                </a:pPr>
                <a:r>
                  <a:rPr lang="hr-HR" sz="1600" dirty="0" smtClean="0"/>
                  <a:t>		</a:t>
                </a:r>
                <a14:m>
                  <m:oMath xmlns:m="http://schemas.openxmlformats.org/officeDocument/2006/math">
                    <m:r>
                      <a:rPr lang="hr-HR" sz="1600" i="1" dirty="0" smtClean="0">
                        <a:latin typeface="Cambria Math" charset="0"/>
                      </a:rPr>
                      <m:t>𝑠</m:t>
                    </m:r>
                    <m:r>
                      <a:rPr lang="hr-HR" sz="1600" i="1" baseline="-25000" dirty="0" smtClean="0">
                        <a:latin typeface="Cambria Math" charset="0"/>
                      </a:rPr>
                      <m:t>𝑖</m:t>
                    </m:r>
                    <m:r>
                      <a:rPr lang="hr-HR" sz="1600" i="1" dirty="0" smtClean="0">
                        <a:latin typeface="Cambria Math" charset="0"/>
                      </a:rPr>
                      <m:t> </m:t>
                    </m:r>
                    <m:r>
                      <a:rPr lang="hr-HR" sz="1600" i="1" dirty="0">
                        <a:latin typeface="Cambria Math" charset="0"/>
                      </a:rPr>
                      <m:t>~ </m:t>
                    </m:r>
                    <m:r>
                      <a:rPr lang="hr-HR" sz="1600" i="1" dirty="0">
                        <a:latin typeface="Cambria Math" charset="0"/>
                      </a:rPr>
                      <m:t>𝑃𝑜</m:t>
                    </m:r>
                    <m:r>
                      <a:rPr lang="hr-HR" sz="1600" i="1" dirty="0">
                        <a:latin typeface="Cambria Math" charset="0"/>
                      </a:rPr>
                      <m:t>(</m:t>
                    </m:r>
                    <m:sSub>
                      <m:sSubPr>
                        <m:ctrlPr>
                          <a:rPr lang="en-US" sz="1600" i="1" dirty="0" smtClean="0">
                            <a:latin typeface="Cambria Math" charset="0"/>
                          </a:rPr>
                        </m:ctrlPr>
                      </m:sSubPr>
                      <m:e>
                        <m:r>
                          <a:rPr lang="en-US" sz="1600" b="0" i="1" dirty="0" smtClean="0">
                            <a:latin typeface="Cambria Math" charset="0"/>
                          </a:rPr>
                          <m:t>𝑠</m:t>
                        </m:r>
                      </m:e>
                      <m:sub>
                        <m:r>
                          <a:rPr lang="en-US" sz="1600" b="0" i="1" dirty="0" smtClean="0">
                            <a:latin typeface="Cambria Math" charset="0"/>
                          </a:rPr>
                          <m:t>𝑖</m:t>
                        </m:r>
                      </m:sub>
                    </m:sSub>
                    <m:r>
                      <a:rPr lang="en-US" sz="1600" b="0" i="1" dirty="0" smtClean="0">
                        <a:latin typeface="Cambria Math" charset="0"/>
                      </a:rPr>
                      <m:t>|</m:t>
                    </m:r>
                    <m:sSub>
                      <m:sSubPr>
                        <m:ctrlPr>
                          <a:rPr lang="en-US" sz="1600" i="1" dirty="0">
                            <a:latin typeface="Cambria Math" charset="0"/>
                          </a:rPr>
                        </m:ctrlPr>
                      </m:sSubPr>
                      <m:e>
                        <m:r>
                          <a:rPr lang="en-US" sz="1600" i="1" dirty="0">
                            <a:latin typeface="Cambria Math" charset="0"/>
                            <a:ea typeface="Cambria Math" charset="0"/>
                            <a:cs typeface="Cambria Math" charset="0"/>
                          </a:rPr>
                          <m:t>𝜆</m:t>
                        </m:r>
                      </m:e>
                      <m:sub>
                        <m:r>
                          <a:rPr lang="en-US" sz="1600" i="1" dirty="0">
                            <a:latin typeface="Cambria Math" charset="0"/>
                          </a:rPr>
                          <m:t>𝑖</m:t>
                        </m:r>
                      </m:sub>
                    </m:sSub>
                    <m:r>
                      <a:rPr lang="hr-HR" sz="1600" i="1" dirty="0">
                        <a:latin typeface="Cambria Math" charset="0"/>
                      </a:rPr>
                      <m:t>)</m:t>
                    </m:r>
                  </m:oMath>
                </a14:m>
                <a:endParaRPr lang="hr-HR" sz="1600" dirty="0"/>
              </a:p>
              <a:p>
                <a:pPr marL="0" indent="0">
                  <a:lnSpc>
                    <a:spcPct val="120000"/>
                  </a:lnSpc>
                  <a:spcBef>
                    <a:spcPts val="600"/>
                  </a:spcBef>
                  <a:buNone/>
                </a:pPr>
                <a:r>
                  <a:rPr lang="tr-TR" sz="1600" dirty="0" smtClean="0"/>
                  <a:t>	</a:t>
                </a:r>
                <a:r>
                  <a:rPr lang="tr-TR" sz="1600" dirty="0" err="1" smtClean="0"/>
                  <a:t>for</a:t>
                </a:r>
                <a:r>
                  <a:rPr lang="tr-TR" sz="1600" dirty="0" smtClean="0"/>
                  <a:t> </a:t>
                </a:r>
                <a14:m>
                  <m:oMath xmlns:m="http://schemas.openxmlformats.org/officeDocument/2006/math">
                    <m:r>
                      <a:rPr lang="tr-TR" sz="1600" i="1" dirty="0" smtClean="0">
                        <a:latin typeface="Cambria Math" charset="0"/>
                      </a:rPr>
                      <m:t>𝑘</m:t>
                    </m:r>
                    <m:r>
                      <a:rPr lang="tr-TR" sz="1600" i="1" baseline="-25000" dirty="0">
                        <a:latin typeface="Cambria Math" charset="0"/>
                      </a:rPr>
                      <m:t>𝑖</m:t>
                    </m:r>
                    <m:r>
                      <a:rPr lang="tr-TR" sz="1600" i="1" dirty="0">
                        <a:latin typeface="Cambria Math" charset="0"/>
                      </a:rPr>
                      <m:t> ∈ {1, …, </m:t>
                    </m:r>
                    <m:sSub>
                      <m:sSubPr>
                        <m:ctrlPr>
                          <a:rPr lang="en-US" sz="1600" i="1" dirty="0" smtClean="0">
                            <a:latin typeface="Cambria Math" charset="0"/>
                          </a:rPr>
                        </m:ctrlPr>
                      </m:sSubPr>
                      <m:e>
                        <m:r>
                          <a:rPr lang="en-US" sz="1600" b="0" i="1" dirty="0" smtClean="0">
                            <a:latin typeface="Cambria Math" charset="0"/>
                          </a:rPr>
                          <m:t>𝑠</m:t>
                        </m:r>
                      </m:e>
                      <m:sub>
                        <m:r>
                          <a:rPr lang="en-US" sz="1600" b="0" i="1" dirty="0" smtClean="0">
                            <a:latin typeface="Cambria Math" charset="0"/>
                          </a:rPr>
                          <m:t>𝑖</m:t>
                        </m:r>
                      </m:sub>
                    </m:sSub>
                    <m:r>
                      <a:rPr lang="tr-TR" sz="1600" i="1" dirty="0">
                        <a:latin typeface="Cambria Math" charset="0"/>
                      </a:rPr>
                      <m:t>}</m:t>
                    </m:r>
                  </m:oMath>
                </a14:m>
                <a:endParaRPr lang="tr-TR" sz="1600" dirty="0"/>
              </a:p>
              <a:p>
                <a:pPr marL="0" indent="0">
                  <a:lnSpc>
                    <a:spcPct val="120000"/>
                  </a:lnSpc>
                  <a:spcBef>
                    <a:spcPts val="600"/>
                  </a:spcBef>
                  <a:buNone/>
                </a:pPr>
                <a:r>
                  <a:rPr lang="tr-TR" sz="1600" dirty="0" smtClean="0"/>
                  <a:t>		</a:t>
                </a:r>
                <a14:m>
                  <m:oMath xmlns:m="http://schemas.openxmlformats.org/officeDocument/2006/math">
                    <m:sSub>
                      <m:sSubPr>
                        <m:ctrlPr>
                          <a:rPr lang="en-US" sz="1600" i="1" dirty="0" smtClean="0">
                            <a:latin typeface="Cambria Math" charset="0"/>
                          </a:rPr>
                        </m:ctrlPr>
                      </m:sSubPr>
                      <m:e>
                        <m:r>
                          <a:rPr lang="en-US" sz="1600" b="0" i="1" dirty="0" smtClean="0">
                            <a:latin typeface="Cambria Math" charset="0"/>
                          </a:rPr>
                          <m:t>𝑥</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r>
                          <a:rPr lang="en-US" sz="1600" b="0" i="1" dirty="0" smtClean="0">
                            <a:latin typeface="Cambria Math" charset="0"/>
                          </a:rPr>
                          <m:t> </m:t>
                        </m:r>
                      </m:sub>
                    </m:sSub>
                    <m:r>
                      <a:rPr lang="en-US" sz="1600" b="0" i="1" dirty="0" smtClean="0">
                        <a:latin typeface="Cambria Math" charset="0"/>
                      </a:rPr>
                      <m:t>~ </m:t>
                    </m:r>
                    <m:sSub>
                      <m:sSubPr>
                        <m:ctrlPr>
                          <a:rPr lang="en-US" sz="1600" b="0" i="1" dirty="0" smtClean="0">
                            <a:latin typeface="Cambria Math" charset="0"/>
                          </a:rPr>
                        </m:ctrlPr>
                      </m:sSubPr>
                      <m:e>
                        <m:r>
                          <a:rPr lang="en-US" sz="1600" b="0" i="1" dirty="0" smtClean="0">
                            <a:latin typeface="Cambria Math" charset="0"/>
                          </a:rPr>
                          <m:t>𝑓</m:t>
                        </m:r>
                      </m:e>
                      <m:sub>
                        <m:r>
                          <a:rPr lang="en-US" sz="1600" b="0" i="1" dirty="0" smtClean="0">
                            <a:latin typeface="Cambria Math" charset="0"/>
                          </a:rPr>
                          <m:t>𝑤𝑓</m:t>
                        </m:r>
                      </m:sub>
                    </m:sSub>
                    <m:r>
                      <a:rPr lang="tr-TR" sz="1600" i="1" dirty="0" smtClean="0">
                        <a:latin typeface="Cambria Math" charset="0"/>
                      </a:rPr>
                      <m:t>(</m:t>
                    </m:r>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r>
                          <a:rPr lang="en-US" sz="1600" i="1" dirty="0">
                            <a:latin typeface="Cambria Math" charset="0"/>
                          </a:rPr>
                          <m:t> </m:t>
                        </m:r>
                      </m:sub>
                    </m:sSub>
                    <m:r>
                      <a:rPr lang="tr-TR" sz="1600" i="1" dirty="0">
                        <a:latin typeface="Cambria Math" charset="0"/>
                      </a:rPr>
                      <m:t>|1/</m:t>
                    </m:r>
                    <m:r>
                      <a:rPr lang="en-US" sz="1600" i="1" dirty="0">
                        <a:latin typeface="Cambria Math" charset="0"/>
                      </a:rPr>
                      <m:t>𝑁</m:t>
                    </m:r>
                    <m:sSub>
                      <m:sSubPr>
                        <m:ctrlPr>
                          <a:rPr lang="en-US" sz="1600" i="1" dirty="0">
                            <a:latin typeface="Cambria Math" charset="0"/>
                          </a:rPr>
                        </m:ctrlPr>
                      </m:sSubPr>
                      <m:e>
                        <m:r>
                          <a:rPr lang="en-US" sz="1600" i="1" dirty="0">
                            <a:latin typeface="Cambria Math" charset="0"/>
                          </a:rPr>
                          <m:t>𝑛</m:t>
                        </m:r>
                      </m:e>
                      <m:sub>
                        <m:r>
                          <a:rPr lang="en-US" sz="1600" i="1" dirty="0">
                            <a:latin typeface="Cambria Math" charset="0"/>
                          </a:rPr>
                          <m:t>𝑖</m:t>
                        </m:r>
                      </m:sub>
                    </m:sSub>
                    <m:r>
                      <a:rPr lang="tr-TR" sz="1600" i="1" dirty="0">
                        <a:latin typeface="Cambria Math" charset="0"/>
                      </a:rPr>
                      <m:t>(</m:t>
                    </m:r>
                    <m:r>
                      <a:rPr lang="tr-TR" sz="1600" i="1" dirty="0">
                        <a:latin typeface="Cambria Math" charset="0"/>
                      </a:rPr>
                      <m:t>𝑡</m:t>
                    </m:r>
                    <m:r>
                      <a:rPr lang="tr-TR" sz="1600" i="1" dirty="0">
                        <a:latin typeface="Cambria Math" charset="0"/>
                      </a:rPr>
                      <m:t>), </m:t>
                    </m:r>
                    <m:r>
                      <a:rPr lang="tr-TR" sz="1600" i="1" dirty="0">
                        <a:latin typeface="Cambria Math" charset="0"/>
                      </a:rPr>
                      <m:t>𝑡</m:t>
                    </m:r>
                    <m:r>
                      <a:rPr lang="tr-TR" sz="1600" i="1" dirty="0">
                        <a:latin typeface="Cambria Math" charset="0"/>
                      </a:rPr>
                      <m:t>)</m:t>
                    </m:r>
                  </m:oMath>
                </a14:m>
                <a:endParaRPr lang="tr-TR" sz="1600" dirty="0"/>
              </a:p>
              <a:p>
                <a:pPr marL="0" indent="0">
                  <a:lnSpc>
                    <a:spcPct val="120000"/>
                  </a:lnSpc>
                  <a:spcBef>
                    <a:spcPts val="600"/>
                  </a:spcBef>
                  <a:buNone/>
                </a:pPr>
                <a:r>
                  <a:rPr lang="da-DK" sz="1600" dirty="0" smtClean="0"/>
                  <a:t>		for </a:t>
                </a:r>
                <a14:m>
                  <m:oMath xmlns:m="http://schemas.openxmlformats.org/officeDocument/2006/math">
                    <m:r>
                      <a:rPr lang="da-DK" sz="1600" i="1" dirty="0" smtClean="0">
                        <a:latin typeface="Cambria Math" charset="0"/>
                      </a:rPr>
                      <m:t>𝑗</m:t>
                    </m:r>
                    <m:r>
                      <a:rPr lang="da-DK" sz="1600" i="1" dirty="0" smtClean="0">
                        <a:latin typeface="Cambria Math" charset="0"/>
                      </a:rPr>
                      <m:t> ∈ </m:t>
                    </m:r>
                    <m:r>
                      <a:rPr lang="da-DK" sz="1600" i="1" dirty="0" smtClean="0">
                        <a:latin typeface="Cambria Math" charset="0"/>
                      </a:rPr>
                      <m:t>𝑐h</m:t>
                    </m:r>
                    <m:r>
                      <a:rPr lang="da-DK" sz="1600" i="1" dirty="0" smtClean="0">
                        <a:latin typeface="Cambria Math" charset="0"/>
                      </a:rPr>
                      <m:t>(</m:t>
                    </m:r>
                    <m:r>
                      <a:rPr lang="da-DK" sz="1600" i="1" dirty="0" smtClean="0">
                        <a:latin typeface="Cambria Math" charset="0"/>
                      </a:rPr>
                      <m:t>𝑖</m:t>
                    </m:r>
                    <m:r>
                      <a:rPr lang="da-DK" sz="1600" i="1" dirty="0" smtClean="0">
                        <a:latin typeface="Cambria Math" charset="0"/>
                      </a:rPr>
                      <m:t>)</m:t>
                    </m:r>
                  </m:oMath>
                </a14:m>
                <a:endParaRPr lang="da-DK" sz="1600" dirty="0" smtClean="0"/>
              </a:p>
              <a:p>
                <a:pPr marL="0" indent="0">
                  <a:lnSpc>
                    <a:spcPct val="120000"/>
                  </a:lnSpc>
                  <a:spcBef>
                    <a:spcPts val="600"/>
                  </a:spcBef>
                  <a:buNone/>
                </a:pPr>
                <a:r>
                  <a:rPr lang="da-DK" sz="1600" dirty="0"/>
                  <a:t>	</a:t>
                </a:r>
                <a:r>
                  <a:rPr lang="da-DK" sz="1600" dirty="0" smtClean="0"/>
                  <a:t>		if (</a:t>
                </a:r>
                <a14:m>
                  <m:oMath xmlns:m="http://schemas.openxmlformats.org/officeDocument/2006/math">
                    <m:sSub>
                      <m:sSubPr>
                        <m:ctrlPr>
                          <a:rPr lang="en-US" sz="1600" i="1" smtClean="0">
                            <a:latin typeface="Cambria Math" charset="0"/>
                          </a:rPr>
                        </m:ctrlPr>
                      </m:sSubPr>
                      <m:e>
                        <m:r>
                          <a:rPr lang="en-US" sz="1600" b="0" i="1" smtClean="0">
                            <a:latin typeface="Cambria Math" charset="0"/>
                          </a:rPr>
                          <m:t>𝑡</m:t>
                        </m:r>
                      </m:e>
                      <m:sub>
                        <m:r>
                          <a:rPr lang="en-US" sz="1600" b="0" i="1" smtClean="0">
                            <a:latin typeface="Cambria Math" charset="0"/>
                          </a:rPr>
                          <m:t>𝑗</m:t>
                        </m:r>
                      </m:sub>
                    </m:sSub>
                    <m:r>
                      <a:rPr lang="en-US" sz="1600" b="0" i="1" smtClean="0">
                        <a:latin typeface="Cambria Math" charset="0"/>
                      </a:rPr>
                      <m:t>&lt;</m:t>
                    </m:r>
                    <m:r>
                      <a:rPr lang="en-US" sz="1600" b="0" i="1" smtClean="0">
                        <a:latin typeface="Cambria Math" charset="0"/>
                      </a:rPr>
                      <m:t>𝑡</m:t>
                    </m:r>
                  </m:oMath>
                </a14:m>
                <a:r>
                  <a:rPr lang="da-DK" sz="1600" dirty="0" smtClean="0"/>
                  <a:t>)</a:t>
                </a:r>
                <a:endParaRPr lang="da-DK" sz="1600" dirty="0"/>
              </a:p>
              <a:p>
                <a:pPr marL="0" indent="0">
                  <a:lnSpc>
                    <a:spcPct val="120000"/>
                  </a:lnSpc>
                  <a:spcBef>
                    <a:spcPts val="600"/>
                  </a:spcBef>
                  <a:buNone/>
                </a:pPr>
                <a:r>
                  <a:rPr lang="da-DK" sz="1600" dirty="0" smtClean="0"/>
                  <a:t>				</a:t>
                </a:r>
                <a14:m>
                  <m:oMath xmlns:m="http://schemas.openxmlformats.org/officeDocument/2006/math">
                    <m:sSub>
                      <m:sSubPr>
                        <m:ctrlPr>
                          <a:rPr lang="en-US" sz="1600" i="1" dirty="0" smtClean="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da-DK" sz="1600" i="1" dirty="0">
                        <a:latin typeface="Cambria Math" charset="0"/>
                      </a:rPr>
                      <m:t>~ </m:t>
                    </m:r>
                    <m:r>
                      <a:rPr lang="en-US" sz="1600" b="0" i="1" dirty="0" smtClean="0">
                        <a:latin typeface="Cambria Math" charset="0"/>
                      </a:rPr>
                      <m:t>𝐵𝑒𝑟𝑛𝑜𝑢𝑙𝑙𝑖</m:t>
                    </m:r>
                    <m:r>
                      <a:rPr lang="da-DK" sz="1600" i="1" dirty="0">
                        <a:latin typeface="Cambria Math" charset="0"/>
                      </a:rPr>
                      <m:t>(</m:t>
                    </m:r>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da-DK" sz="1600" i="1" dirty="0">
                        <a:latin typeface="Cambria Math" charset="0"/>
                      </a:rPr>
                      <m:t>|1/</m:t>
                    </m:r>
                    <m:r>
                      <a:rPr lang="en-US" sz="1600" b="0" i="1" dirty="0" smtClean="0">
                        <a:latin typeface="Cambria Math" charset="0"/>
                      </a:rPr>
                      <m:t>𝑁</m:t>
                    </m:r>
                    <m:sSub>
                      <m:sSubPr>
                        <m:ctrlPr>
                          <a:rPr lang="en-US" sz="1600" b="0" i="1" dirty="0" smtClean="0">
                            <a:latin typeface="Cambria Math" charset="0"/>
                          </a:rPr>
                        </m:ctrlPr>
                      </m:sSubPr>
                      <m:e>
                        <m:r>
                          <a:rPr lang="en-US" sz="1600" b="0" i="1" dirty="0" smtClean="0">
                            <a:latin typeface="Cambria Math" charset="0"/>
                          </a:rPr>
                          <m:t>𝑛</m:t>
                        </m:r>
                      </m:e>
                      <m:sub>
                        <m:r>
                          <a:rPr lang="en-US" sz="1600" b="0" i="1" dirty="0" smtClean="0">
                            <a:latin typeface="Cambria Math" charset="0"/>
                          </a:rPr>
                          <m:t>𝑖</m:t>
                        </m:r>
                      </m:sub>
                    </m:sSub>
                    <m:r>
                      <a:rPr lang="da-DK" sz="1600" i="1" dirty="0" smtClean="0">
                        <a:latin typeface="Cambria Math" charset="0"/>
                      </a:rPr>
                      <m:t>(</m:t>
                    </m:r>
                    <m:r>
                      <a:rPr lang="da-DK" sz="1600" i="1" dirty="0" smtClean="0">
                        <a:latin typeface="Cambria Math" charset="0"/>
                      </a:rPr>
                      <m:t>𝑡</m:t>
                    </m:r>
                    <m:r>
                      <a:rPr lang="da-DK" sz="1600" i="1" dirty="0" smtClean="0">
                        <a:latin typeface="Cambria Math" charset="0"/>
                      </a:rPr>
                      <m:t>))</m:t>
                    </m:r>
                  </m:oMath>
                </a14:m>
                <a:endParaRPr lang="da-DK" sz="1600" dirty="0" smtClean="0"/>
              </a:p>
              <a:p>
                <a:pPr marL="0" indent="0">
                  <a:lnSpc>
                    <a:spcPct val="120000"/>
                  </a:lnSpc>
                  <a:spcBef>
                    <a:spcPts val="600"/>
                  </a:spcBef>
                  <a:buNone/>
                </a:pPr>
                <a:r>
                  <a:rPr lang="da-DK" sz="1600" dirty="0"/>
                  <a:t>	</a:t>
                </a:r>
                <a:r>
                  <a:rPr lang="da-DK" sz="1600" dirty="0" smtClean="0"/>
                  <a:t>			if (</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en-US" sz="1600" b="0" i="1" smtClean="0">
                        <a:latin typeface="Cambria Math" charset="0"/>
                      </a:rPr>
                      <m:t>==1</m:t>
                    </m:r>
                  </m:oMath>
                </a14:m>
                <a:r>
                  <a:rPr lang="da-DK" sz="1600" dirty="0" smtClean="0"/>
                  <a:t>) </a:t>
                </a:r>
                <a:r>
                  <a:rPr lang="da-DK" sz="1600" dirty="0" err="1" smtClean="0"/>
                  <a:t>mark_inherited</a:t>
                </a:r>
                <a:r>
                  <a:rPr lang="da-DK" sz="1600" dirty="0" smtClean="0"/>
                  <a:t>(</a:t>
                </a:r>
                <a14:m>
                  <m:oMath xmlns:m="http://schemas.openxmlformats.org/officeDocument/2006/math">
                    <m:r>
                      <a:rPr lang="da-DK" sz="1600" i="1" dirty="0" smtClean="0">
                        <a:latin typeface="Cambria Math" charset="0"/>
                      </a:rPr>
                      <m:t>𝑐h</m:t>
                    </m:r>
                    <m:r>
                      <a:rPr lang="da-DK" sz="1600" i="1" dirty="0" smtClean="0">
                        <a:latin typeface="Cambria Math" charset="0"/>
                      </a:rPr>
                      <m:t>(</m:t>
                    </m:r>
                    <m:r>
                      <a:rPr lang="da-DK" sz="1600" i="1" dirty="0" smtClean="0">
                        <a:latin typeface="Cambria Math" charset="0"/>
                      </a:rPr>
                      <m:t>𝑗</m:t>
                    </m:r>
                    <m:r>
                      <a:rPr lang="da-DK" sz="1600" i="1" dirty="0" smtClean="0">
                        <a:latin typeface="Cambria Math" charset="0"/>
                      </a:rPr>
                      <m:t>)</m:t>
                    </m:r>
                  </m:oMath>
                </a14:m>
                <a:r>
                  <a:rPr lang="da-DK" sz="1600" dirty="0" smtClean="0"/>
                  <a:t>);</a:t>
                </a:r>
              </a:p>
              <a:p>
                <a:pPr marL="0" indent="0">
                  <a:lnSpc>
                    <a:spcPct val="120000"/>
                  </a:lnSpc>
                  <a:spcBef>
                    <a:spcPts val="600"/>
                  </a:spcBef>
                  <a:buNone/>
                </a:pPr>
                <a:r>
                  <a:rPr lang="da-DK" sz="1600" dirty="0"/>
                  <a:t>	</a:t>
                </a:r>
                <a:r>
                  <a:rPr lang="da-DK" sz="1600" dirty="0" smtClean="0"/>
                  <a:t>			// set </a:t>
                </a:r>
                <a14:m>
                  <m:oMath xmlns:m="http://schemas.openxmlformats.org/officeDocument/2006/math">
                    <m:r>
                      <a:rPr lang="en-US" sz="1600" b="0" i="1" smtClean="0">
                        <a:latin typeface="Cambria Math" charset="0"/>
                      </a:rPr>
                      <m:t>𝑥</m:t>
                    </m:r>
                    <m:r>
                      <a:rPr lang="en-US" sz="1600" b="0" i="1" smtClean="0">
                        <a:latin typeface="Cambria Math" charset="0"/>
                      </a:rPr>
                      <m:t>=1</m:t>
                    </m:r>
                  </m:oMath>
                </a14:m>
                <a:r>
                  <a:rPr lang="da-DK" sz="1600" dirty="0" smtClean="0"/>
                  <a:t> for all j’s </a:t>
                </a:r>
                <a:r>
                  <a:rPr lang="da-DK" sz="1600" dirty="0" err="1" smtClean="0"/>
                  <a:t>descendants</a:t>
                </a:r>
                <a:r>
                  <a:rPr lang="da-DK" sz="1600" dirty="0" smtClean="0"/>
                  <a:t> </a:t>
                </a:r>
                <a:r>
                  <a:rPr lang="da-DK" sz="1600" dirty="0" err="1" smtClean="0"/>
                  <a:t>recursively</a:t>
                </a:r>
                <a:endParaRPr lang="da-DK" sz="1600" dirty="0"/>
              </a:p>
              <a:p>
                <a:pPr marL="0" indent="0">
                  <a:lnSpc>
                    <a:spcPct val="120000"/>
                  </a:lnSpc>
                  <a:spcBef>
                    <a:spcPts val="600"/>
                  </a:spcBef>
                  <a:buNone/>
                </a:pPr>
                <a:r>
                  <a:rPr lang="en-US" sz="1600" dirty="0" smtClean="0"/>
                  <a:t>		if </a:t>
                </a:r>
                <a:r>
                  <a:rPr lang="en-US" sz="1600" dirty="0"/>
                  <a:t>(</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r>
                          <a:rPr lang="en-US" sz="1600" i="1" dirty="0">
                            <a:latin typeface="Cambria Math" charset="0"/>
                          </a:rPr>
                          <m:t> </m:t>
                        </m:r>
                      </m:sub>
                    </m:sSub>
                    <m:r>
                      <a:rPr lang="en-US" sz="1600" i="1" dirty="0">
                        <a:latin typeface="Cambria Math" charset="0"/>
                      </a:rPr>
                      <m:t>= 0 </m:t>
                    </m:r>
                  </m:oMath>
                </a14:m>
                <a:r>
                  <a:rPr lang="en-US" sz="1600" dirty="0"/>
                  <a:t>and (</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en-US" sz="1600" i="1" dirty="0">
                        <a:latin typeface="Cambria Math" charset="0"/>
                      </a:rPr>
                      <m:t>= 0 </m:t>
                    </m:r>
                  </m:oMath>
                </a14:m>
                <a:r>
                  <a:rPr lang="en-US" sz="1600" dirty="0"/>
                  <a:t>for </a:t>
                </a:r>
                <a14:m>
                  <m:oMath xmlns:m="http://schemas.openxmlformats.org/officeDocument/2006/math">
                    <m:r>
                      <a:rPr lang="en-US" sz="1600" i="1" dirty="0" smtClean="0">
                        <a:latin typeface="Cambria Math" charset="0"/>
                      </a:rPr>
                      <m:t>∀ </m:t>
                    </m:r>
                    <m:r>
                      <a:rPr lang="en-US" sz="1600" i="1" dirty="0" smtClean="0">
                        <a:latin typeface="Cambria Math" charset="0"/>
                      </a:rPr>
                      <m:t>𝑗</m:t>
                    </m:r>
                    <m:r>
                      <a:rPr lang="en-US" sz="1600" i="1" dirty="0" smtClean="0">
                        <a:latin typeface="Cambria Math" charset="0"/>
                      </a:rPr>
                      <m:t> ∈</m:t>
                    </m:r>
                    <m:r>
                      <a:rPr lang="en-US" sz="1600" b="0" i="1" dirty="0" smtClean="0">
                        <a:latin typeface="Cambria Math" charset="0"/>
                      </a:rPr>
                      <m:t>𝑐h</m:t>
                    </m:r>
                    <m:r>
                      <a:rPr lang="en-US" sz="1600" b="0" i="1" dirty="0" smtClean="0">
                        <a:latin typeface="Cambria Math" charset="0"/>
                      </a:rPr>
                      <m:t>(</m:t>
                    </m:r>
                    <m:r>
                      <a:rPr lang="en-US" sz="1600" b="0" i="1" dirty="0" smtClean="0">
                        <a:latin typeface="Cambria Math" charset="0"/>
                      </a:rPr>
                      <m:t>𝑖</m:t>
                    </m:r>
                    <m:r>
                      <a:rPr lang="en-US" sz="1600" b="0" i="1" dirty="0" smtClean="0">
                        <a:latin typeface="Cambria Math" charset="0"/>
                      </a:rPr>
                      <m:t>))) </m:t>
                    </m:r>
                  </m:oMath>
                </a14:m>
                <a:r>
                  <a:rPr lang="en-US" sz="1600" dirty="0" smtClean="0"/>
                  <a:t>continue</a:t>
                </a:r>
                <a:r>
                  <a:rPr lang="en-US" sz="1600" dirty="0"/>
                  <a:t>;</a:t>
                </a:r>
              </a:p>
              <a:p>
                <a:pPr marL="0" indent="0">
                  <a:lnSpc>
                    <a:spcPct val="120000"/>
                  </a:lnSpc>
                  <a:spcBef>
                    <a:spcPts val="600"/>
                  </a:spcBef>
                  <a:buNone/>
                </a:pPr>
                <a:r>
                  <a:rPr lang="en-US" sz="1600" dirty="0" smtClean="0"/>
                  <a:t>		</a:t>
                </a:r>
                <a14:m>
                  <m:oMath xmlns:m="http://schemas.openxmlformats.org/officeDocument/2006/math">
                    <m:sSub>
                      <m:sSubPr>
                        <m:ctrlPr>
                          <a:rPr lang="en-US" sz="1600" i="1" dirty="0" smtClean="0">
                            <a:latin typeface="Cambria Math" charset="0"/>
                          </a:rPr>
                        </m:ctrlPr>
                      </m:sSubPr>
                      <m:e>
                        <m:r>
                          <a:rPr lang="en-US" sz="1600" i="1" dirty="0" smtClean="0">
                            <a:latin typeface="Cambria Math" charset="0"/>
                            <a:ea typeface="Cambria Math" charset="0"/>
                            <a:cs typeface="Cambria Math" charset="0"/>
                          </a:rPr>
                          <m:t>𝜇</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r>
                      <a:rPr lang="el-GR" sz="1600" i="1" dirty="0" smtClean="0">
                        <a:latin typeface="Cambria Math" charset="0"/>
                      </a:rPr>
                      <m:t> </m:t>
                    </m:r>
                    <m:r>
                      <a:rPr lang="el-GR" sz="1600" i="1" dirty="0">
                        <a:latin typeface="Cambria Math" charset="0"/>
                      </a:rPr>
                      <m:t>= </m:t>
                    </m:r>
                    <m:nary>
                      <m:naryPr>
                        <m:chr m:val="∑"/>
                        <m:supHide m:val="on"/>
                        <m:ctrlPr>
                          <a:rPr lang="el-GR" sz="1600" i="1" dirty="0" smtClean="0">
                            <a:latin typeface="Cambria Math" charset="0"/>
                          </a:rPr>
                        </m:ctrlPr>
                      </m:naryPr>
                      <m:sub>
                        <m:r>
                          <m:rPr>
                            <m:brk m:alnAt="7"/>
                          </m:rPr>
                          <a:rPr lang="en-US" sz="1600" b="0" i="1" dirty="0" smtClean="0">
                            <a:latin typeface="Cambria Math" charset="0"/>
                          </a:rPr>
                          <m:t>𝑖</m:t>
                        </m:r>
                      </m:sub>
                      <m:sup/>
                      <m:e>
                        <m:sSub>
                          <m:sSubPr>
                            <m:ctrlPr>
                              <a:rPr lang="en-US" sz="1600" i="1" dirty="0" smtClean="0">
                                <a:latin typeface="Cambria Math" charset="0"/>
                              </a:rPr>
                            </m:ctrlPr>
                          </m:sSubPr>
                          <m:e>
                            <m:r>
                              <a:rPr lang="en-US" sz="1600" b="0" i="1" dirty="0" smtClean="0">
                                <a:latin typeface="Cambria Math" charset="0"/>
                              </a:rPr>
                              <m:t>𝑛</m:t>
                            </m:r>
                          </m:e>
                          <m:sub>
                            <m:r>
                              <a:rPr lang="en-US" sz="1600" b="0" i="1" dirty="0" smtClean="0">
                                <a:latin typeface="Cambria Math" charset="0"/>
                              </a:rPr>
                              <m:t>𝑖</m:t>
                            </m:r>
                          </m:sub>
                        </m:sSub>
                        <m:sSub>
                          <m:sSubPr>
                            <m:ctrlPr>
                              <a:rPr lang="en-US" sz="1600" i="1" dirty="0" smtClean="0">
                                <a:latin typeface="Cambria Math" charset="0"/>
                              </a:rPr>
                            </m:ctrlPr>
                          </m:sSubPr>
                          <m:e>
                            <m:r>
                              <a:rPr lang="en-US" sz="1600" b="0" i="1" dirty="0" smtClean="0">
                                <a:latin typeface="Cambria Math" charset="0"/>
                              </a:rPr>
                              <m:t>𝑥</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e>
                    </m:nary>
                    <m:r>
                      <a:rPr lang="el-GR" sz="1600" i="1" dirty="0">
                        <a:latin typeface="Cambria Math" charset="0"/>
                      </a:rPr>
                      <m:t>/ 2</m:t>
                    </m:r>
                  </m:oMath>
                </a14:m>
                <a:endParaRPr lang="el-GR" sz="1600" dirty="0"/>
              </a:p>
              <a:p>
                <a:pPr marL="0" indent="0">
                  <a:lnSpc>
                    <a:spcPct val="120000"/>
                  </a:lnSpc>
                  <a:spcBef>
                    <a:spcPts val="600"/>
                  </a:spcBef>
                  <a:buNone/>
                </a:pPr>
                <a:r>
                  <a:rPr lang="hr-HR" sz="1600" dirty="0" smtClean="0"/>
                  <a:t>		</a:t>
                </a:r>
                <a14:m>
                  <m:oMath xmlns:m="http://schemas.openxmlformats.org/officeDocument/2006/math">
                    <m:sSub>
                      <m:sSubPr>
                        <m:ctrlPr>
                          <a:rPr lang="en-US" sz="1600" i="1" dirty="0" smtClean="0">
                            <a:latin typeface="Cambria Math" charset="0"/>
                          </a:rPr>
                        </m:ctrlPr>
                      </m:sSubPr>
                      <m:e>
                        <m:r>
                          <a:rPr lang="en-US" sz="1600" b="0" i="1" dirty="0" smtClean="0">
                            <a:latin typeface="Cambria Math" charset="0"/>
                          </a:rPr>
                          <m:t>𝑚</m:t>
                        </m:r>
                      </m:e>
                      <m:sub>
                        <m:r>
                          <a:rPr lang="en-US" sz="1600" b="0" i="1" dirty="0" smtClean="0">
                            <a:latin typeface="Cambria Math" charset="0"/>
                          </a:rPr>
                          <m:t>𝑖</m:t>
                        </m:r>
                        <m:r>
                          <a:rPr lang="en-US" sz="1600" b="0" i="1" dirty="0" smtClean="0">
                            <a:latin typeface="Cambria Math" charset="0"/>
                          </a:rPr>
                          <m:t>,</m:t>
                        </m:r>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r>
                      <a:rPr lang="hr-HR" sz="1600" i="1" dirty="0">
                        <a:latin typeface="Cambria Math" charset="0"/>
                      </a:rPr>
                      <m:t>~ </m:t>
                    </m:r>
                    <m:r>
                      <a:rPr lang="hr-HR" sz="1600" i="1" dirty="0">
                        <a:latin typeface="Cambria Math" charset="0"/>
                      </a:rPr>
                      <m:t>𝐵𝑖𝑛𝑜𝑚</m:t>
                    </m:r>
                    <m:r>
                      <a:rPr lang="hr-HR" sz="1600" i="1"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hr-HR" sz="1600" i="1" dirty="0">
                        <a:latin typeface="Cambria Math" charset="0"/>
                      </a:rPr>
                      <m:t>| </m:t>
                    </m:r>
                    <m:r>
                      <a:rPr lang="hr-HR" sz="1600" i="1" dirty="0">
                        <a:latin typeface="Cambria Math" charset="0"/>
                      </a:rPr>
                      <m:t>𝑀</m:t>
                    </m:r>
                    <m:r>
                      <a:rPr lang="hr-HR" sz="1600" i="1" dirty="0">
                        <a:latin typeface="Cambria Math" charset="0"/>
                      </a:rPr>
                      <m:t>,</m:t>
                    </m:r>
                    <m:sSub>
                      <m:sSubPr>
                        <m:ctrlPr>
                          <a:rPr lang="en-US" sz="1600" i="1" dirty="0">
                            <a:latin typeface="Cambria Math" charset="0"/>
                          </a:rPr>
                        </m:ctrlPr>
                      </m:sSubPr>
                      <m:e>
                        <m:r>
                          <a:rPr lang="en-US" sz="1600" i="1" dirty="0">
                            <a:latin typeface="Cambria Math" charset="0"/>
                            <a:ea typeface="Cambria Math" charset="0"/>
                            <a:cs typeface="Cambria Math" charset="0"/>
                          </a:rPr>
                          <m:t>𝜇</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hr-HR" sz="1600" i="1" dirty="0">
                        <a:latin typeface="Cambria Math" charset="0"/>
                      </a:rPr>
                      <m:t>)</m:t>
                    </m:r>
                  </m:oMath>
                </a14:m>
                <a:endParaRPr lang="hr-HR" sz="1600" dirty="0" smtClean="0"/>
              </a:p>
              <a:p>
                <a:pPr marL="0" indent="0">
                  <a:lnSpc>
                    <a:spcPct val="120000"/>
                  </a:lnSpc>
                  <a:spcBef>
                    <a:spcPts val="600"/>
                  </a:spcBef>
                  <a:buNone/>
                </a:pPr>
                <a:r>
                  <a:rPr lang="hr-HR" sz="1600" dirty="0"/>
                  <a:t>	</a:t>
                </a:r>
                <a:r>
                  <a:rPr lang="hr-HR" sz="1600" dirty="0" smtClean="0"/>
                  <a:t>	</a:t>
                </a:r>
                <a:r>
                  <a:rPr lang="hr-HR" sz="1600" dirty="0" err="1" smtClean="0"/>
                  <a:t>if</a:t>
                </a:r>
                <a:r>
                  <a:rPr lang="hr-HR" sz="1600" dirty="0" smtClean="0"/>
                  <a:t> (</a:t>
                </a:r>
                <a14:m>
                  <m:oMath xmlns:m="http://schemas.openxmlformats.org/officeDocument/2006/math">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en-US" sz="1600" b="0" i="0" dirty="0" smtClean="0">
                        <a:latin typeface="Cambria Math" charset="0"/>
                      </a:rPr>
                      <m:t>=0</m:t>
                    </m:r>
                  </m:oMath>
                </a14:m>
                <a:r>
                  <a:rPr lang="hr-HR" sz="1600" dirty="0" smtClean="0"/>
                  <a:t>) </a:t>
                </a:r>
                <a:r>
                  <a:rPr lang="hr-HR" sz="1600" dirty="0" err="1" smtClean="0"/>
                  <a:t>continue</a:t>
                </a:r>
                <a:r>
                  <a:rPr lang="hr-HR" sz="1600" dirty="0" smtClean="0"/>
                  <a:t>;</a:t>
                </a:r>
              </a:p>
              <a:p>
                <a:pPr marL="0" indent="0">
                  <a:lnSpc>
                    <a:spcPct val="120000"/>
                  </a:lnSpc>
                  <a:spcBef>
                    <a:spcPts val="600"/>
                  </a:spcBef>
                  <a:buNone/>
                </a:pPr>
                <a:r>
                  <a:rPr lang="hr-HR" sz="1600" dirty="0"/>
                  <a:t>	</a:t>
                </a:r>
                <a:r>
                  <a:rPr lang="hr-HR" sz="1600" dirty="0" smtClean="0"/>
                  <a:t>	</a:t>
                </a:r>
                <a14:m>
                  <m:oMath xmlns:m="http://schemas.openxmlformats.org/officeDocument/2006/math">
                    <m:r>
                      <a:rPr lang="en-US" sz="1600" i="1" dirty="0">
                        <a:latin typeface="Cambria Math" charset="0"/>
                      </a:rPr>
                      <m:t>𝑅𝑒𝑎𝑑𝑠</m:t>
                    </m:r>
                    <m:r>
                      <a:rPr lang="en-US" sz="1600" b="0" i="0" dirty="0" smtClean="0">
                        <a:latin typeface="Cambria Math" charset="0"/>
                      </a:rPr>
                      <m:t>.</m:t>
                    </m:r>
                    <m:r>
                      <m:rPr>
                        <m:sty m:val="p"/>
                      </m:rPr>
                      <a:rPr lang="en-US" sz="1600" b="0" i="0" dirty="0" smtClean="0">
                        <a:latin typeface="Cambria Math" charset="0"/>
                      </a:rPr>
                      <m:t>append</m:t>
                    </m:r>
                  </m:oMath>
                </a14:m>
                <a:r>
                  <a:rPr lang="hr-HR" sz="1600" dirty="0" smtClean="0"/>
                  <a:t>(</a:t>
                </a:r>
                <a14:m>
                  <m:oMath xmlns:m="http://schemas.openxmlformats.org/officeDocument/2006/math">
                    <m:r>
                      <a:rPr lang="en-US" sz="1600"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b="0" i="1" dirty="0" smtClean="0">
                                <a:latin typeface="Cambria Math" charset="0"/>
                              </a:rPr>
                              <m:t>𝑘</m:t>
                            </m:r>
                          </m:e>
                          <m:sub>
                            <m:r>
                              <a:rPr lang="en-US" sz="1600" i="1" dirty="0">
                                <a:latin typeface="Cambria Math" charset="0"/>
                              </a:rPr>
                              <m:t>𝑖</m:t>
                            </m:r>
                          </m:sub>
                        </m:sSub>
                      </m:sub>
                    </m:sSub>
                    <m:r>
                      <a:rPr lang="en-US" sz="1600" i="1" dirty="0">
                        <a:latin typeface="Cambria Math" charset="0"/>
                      </a:rPr>
                      <m:t>,</m:t>
                    </m:r>
                    <m:r>
                      <a:rPr lang="en-US" sz="1600" i="1" dirty="0">
                        <a:latin typeface="Cambria Math" charset="0"/>
                      </a:rPr>
                      <m:t>𝑀</m:t>
                    </m:r>
                    <m:r>
                      <a:rPr lang="en-US" sz="1600" b="0" i="1" dirty="0" smtClean="0">
                        <a:latin typeface="Cambria Math" charset="0"/>
                      </a:rPr>
                      <m:t>)</m:t>
                    </m:r>
                  </m:oMath>
                </a14:m>
                <a:r>
                  <a:rPr lang="hr-HR" sz="1600" dirty="0" smtClean="0"/>
                  <a:t>)</a:t>
                </a:r>
                <a:endParaRPr lang="hr-HR" sz="1600" dirty="0"/>
              </a:p>
              <a:p>
                <a:pPr marL="0" indent="0">
                  <a:lnSpc>
                    <a:spcPct val="120000"/>
                  </a:lnSpc>
                  <a:spcBef>
                    <a:spcPts val="600"/>
                  </a:spcBef>
                  <a:buNone/>
                </a:pPr>
                <a14:m>
                  <m:oMathPara xmlns:m="http://schemas.openxmlformats.org/officeDocument/2006/math">
                    <m:oMathParaPr>
                      <m:jc m:val="left"/>
                    </m:oMathParaPr>
                    <m:oMath xmlns:m="http://schemas.openxmlformats.org/officeDocument/2006/math">
                      <m:r>
                        <a:rPr lang="en-US" sz="1600" b="0" i="1" dirty="0" smtClean="0">
                          <a:latin typeface="Cambria Math" charset="0"/>
                        </a:rPr>
                        <m:t>𝑅𝑒𝑎𝑑𝑠</m:t>
                      </m:r>
                      <m:r>
                        <a:rPr lang="is-IS" sz="1600" i="1" dirty="0" smtClean="0">
                          <a:latin typeface="Cambria Math" charset="0"/>
                        </a:rPr>
                        <m:t> = </m:t>
                      </m:r>
                      <m:nary>
                        <m:naryPr>
                          <m:chr m:val="⋃"/>
                          <m:supHide m:val="on"/>
                          <m:ctrlPr>
                            <a:rPr lang="is-IS" sz="1600" i="1" dirty="0" smtClean="0">
                              <a:latin typeface="Cambria Math" charset="0"/>
                            </a:rPr>
                          </m:ctrlPr>
                        </m:naryPr>
                        <m:sub>
                          <m:r>
                            <m:rPr>
                              <m:brk m:alnAt="7"/>
                            </m:rPr>
                            <a:rPr lang="en-US" sz="1600" b="0" i="1" dirty="0" smtClean="0">
                              <a:latin typeface="Cambria Math" charset="0"/>
                            </a:rPr>
                            <m:t>h</m:t>
                          </m:r>
                        </m:sub>
                        <m:sup/>
                        <m:e>
                          <m:nary>
                            <m:naryPr>
                              <m:chr m:val="⋃"/>
                              <m:supHide m:val="on"/>
                              <m:ctrlPr>
                                <a:rPr lang="is-IS" sz="1600" i="1" dirty="0">
                                  <a:latin typeface="Cambria Math" charset="0"/>
                                </a:rPr>
                              </m:ctrlPr>
                            </m:naryPr>
                            <m:sub>
                              <m:r>
                                <m:rPr>
                                  <m:brk m:alnAt="7"/>
                                </m:rPr>
                                <a:rPr lang="en-US" sz="1600" i="1" dirty="0">
                                  <a:latin typeface="Cambria Math" charset="0"/>
                                </a:rPr>
                                <m:t>𝑖</m:t>
                              </m:r>
                            </m:sub>
                            <m:sup/>
                            <m:e>
                              <m:r>
                                <a:rPr lang="is-IS" sz="1600" i="1" dirty="0">
                                  <a:latin typeface="Cambria Math" charset="0"/>
                                </a:rPr>
                                <m:t>{</m:t>
                              </m:r>
                              <m:sSub>
                                <m:sSubPr>
                                  <m:ctrlPr>
                                    <a:rPr lang="en-US" sz="1600" i="1" dirty="0">
                                      <a:latin typeface="Cambria Math" charset="0"/>
                                    </a:rPr>
                                  </m:ctrlPr>
                                </m:sSubPr>
                                <m:e>
                                  <m:r>
                                    <a:rPr lang="en-US" sz="1600" i="1" dirty="0">
                                      <a:latin typeface="Cambria Math" charset="0"/>
                                    </a:rPr>
                                    <m:t>(</m:t>
                                  </m:r>
                                  <m:r>
                                    <a:rPr lang="en-US" sz="1600" i="1" dirty="0">
                                      <a:latin typeface="Cambria Math" charset="0"/>
                                    </a:rPr>
                                    <m:t>𝑚</m:t>
                                  </m:r>
                                </m:e>
                                <m:sub>
                                  <m:r>
                                    <a:rPr lang="en-US" sz="1600" i="1" dirty="0">
                                      <a:latin typeface="Cambria Math" charset="0"/>
                                    </a:rPr>
                                    <m:t>𝑖</m:t>
                                  </m:r>
                                  <m:r>
                                    <a:rPr lang="en-US" sz="1600" i="1" dirty="0">
                                      <a:latin typeface="Cambria Math" charset="0"/>
                                    </a:rPr>
                                    <m:t>,1</m:t>
                                  </m:r>
                                </m:sub>
                              </m:sSub>
                              <m:r>
                                <a:rPr lang="en-US" sz="1600" i="1" dirty="0">
                                  <a:latin typeface="Cambria Math" charset="0"/>
                                </a:rPr>
                                <m:t>,</m:t>
                              </m:r>
                              <m:r>
                                <a:rPr lang="en-US" sz="1600" i="1" dirty="0">
                                  <a:latin typeface="Cambria Math" charset="0"/>
                                </a:rPr>
                                <m:t>𝑀</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𝑠</m:t>
                                      </m:r>
                                    </m:e>
                                    <m:sub>
                                      <m:r>
                                        <a:rPr lang="en-US" sz="1600" i="1" dirty="0">
                                          <a:latin typeface="Cambria Math" charset="0"/>
                                        </a:rPr>
                                        <m:t>𝑖</m:t>
                                      </m:r>
                                    </m:sub>
                                  </m:sSub>
                                </m:sub>
                              </m:sSub>
                              <m:r>
                                <a:rPr lang="en-US" sz="1600" i="1" dirty="0">
                                  <a:latin typeface="Cambria Math" charset="0"/>
                                </a:rPr>
                                <m:t>,</m:t>
                              </m:r>
                              <m:r>
                                <a:rPr lang="en-US" sz="1600" i="1" dirty="0">
                                  <a:latin typeface="Cambria Math" charset="0"/>
                                </a:rPr>
                                <m:t>𝑀</m:t>
                              </m:r>
                              <m:r>
                                <a:rPr lang="en-US" sz="1600" i="1" dirty="0">
                                  <a:latin typeface="Cambria Math" charset="0"/>
                                </a:rPr>
                                <m:t>)}</m:t>
                              </m:r>
                              <m:r>
                                <m:rPr>
                                  <m:nor/>
                                </m:rPr>
                                <a:rPr lang="en-US" sz="1600" dirty="0"/>
                                <m:t> </m:t>
                              </m:r>
                            </m:e>
                          </m:nary>
                        </m:e>
                      </m:nary>
                    </m:oMath>
                  </m:oMathPara>
                </a14:m>
                <a:endParaRPr lang="en-US" sz="16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461473" y="1450422"/>
                <a:ext cx="6894275" cy="5230197"/>
              </a:xfrm>
              <a:blipFill rotWithShape="0">
                <a:blip r:embed="rId3"/>
                <a:stretch>
                  <a:fillRect t="-3497" b="-10140"/>
                </a:stretch>
              </a:blipFill>
            </p:spPr>
            <p:txBody>
              <a:bodyPr/>
              <a:lstStyle/>
              <a:p>
                <a:r>
                  <a:rPr lang="en-US">
                    <a:noFill/>
                  </a:rPr>
                  <a:t> </a:t>
                </a:r>
              </a:p>
            </p:txBody>
          </p:sp>
        </mc:Fallback>
      </mc:AlternateContent>
      <p:cxnSp>
        <p:nvCxnSpPr>
          <p:cNvPr id="11" name="Straight Arrow Connector 10"/>
          <p:cNvCxnSpPr/>
          <p:nvPr/>
        </p:nvCxnSpPr>
        <p:spPr>
          <a:xfrm flipH="1">
            <a:off x="1976120" y="2025947"/>
            <a:ext cx="436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337379" y="1858452"/>
            <a:ext cx="2182000" cy="461665"/>
          </a:xfrm>
          <a:prstGeom prst="rect">
            <a:avLst/>
          </a:prstGeom>
          <a:noFill/>
        </p:spPr>
        <p:txBody>
          <a:bodyPr wrap="square" rtlCol="0">
            <a:spAutoFit/>
          </a:bodyPr>
          <a:lstStyle/>
          <a:p>
            <a:r>
              <a:rPr lang="en-US" altLang="ja-JP" sz="1200" dirty="0">
                <a:solidFill>
                  <a:srgbClr val="0070C0"/>
                </a:solidFill>
              </a:rPr>
              <a:t>1</a:t>
            </a:r>
            <a:r>
              <a:rPr lang="ja-JP" altLang="en-US" sz="1200" dirty="0" smtClean="0">
                <a:solidFill>
                  <a:srgbClr val="0070C0"/>
                </a:solidFill>
              </a:rPr>
              <a:t>細胞、</a:t>
            </a:r>
            <a:r>
              <a:rPr lang="en-US" altLang="ja-JP" sz="1200" dirty="0" smtClean="0">
                <a:solidFill>
                  <a:srgbClr val="0070C0"/>
                </a:solidFill>
              </a:rPr>
              <a:t>1</a:t>
            </a:r>
            <a:r>
              <a:rPr lang="ja-JP" altLang="en-US" sz="1200" dirty="0" smtClean="0">
                <a:solidFill>
                  <a:srgbClr val="0070C0"/>
                </a:solidFill>
              </a:rPr>
              <a:t>塩基、単位時間あたりの平均変異率</a:t>
            </a:r>
            <a:endParaRPr lang="en-US" sz="1200" dirty="0">
              <a:solidFill>
                <a:srgbClr val="0070C0"/>
              </a:solidFill>
            </a:endParaRPr>
          </a:p>
        </p:txBody>
      </p:sp>
      <p:sp>
        <p:nvSpPr>
          <p:cNvPr id="13" name="Rectangle 12"/>
          <p:cNvSpPr/>
          <p:nvPr/>
        </p:nvSpPr>
        <p:spPr>
          <a:xfrm>
            <a:off x="828040" y="1931634"/>
            <a:ext cx="1148080" cy="188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28157" y="3014300"/>
            <a:ext cx="1116440" cy="370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2544597" y="3283241"/>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96988" y="3152307"/>
            <a:ext cx="2283350" cy="276999"/>
          </a:xfrm>
          <a:prstGeom prst="rect">
            <a:avLst/>
          </a:prstGeom>
          <a:noFill/>
        </p:spPr>
        <p:txBody>
          <a:bodyPr wrap="square" rtlCol="0">
            <a:spAutoFit/>
          </a:bodyPr>
          <a:lstStyle/>
          <a:p>
            <a:r>
              <a:rPr lang="ja-JP" altLang="en-US" sz="1200" dirty="0" smtClean="0">
                <a:solidFill>
                  <a:srgbClr val="0070C0"/>
                </a:solidFill>
              </a:rPr>
              <a:t>時刻</a:t>
            </a:r>
            <a:r>
              <a:rPr lang="en-US" altLang="ja-JP" sz="1200" dirty="0" smtClean="0">
                <a:solidFill>
                  <a:srgbClr val="0070C0"/>
                </a:solidFill>
              </a:rPr>
              <a:t>t</a:t>
            </a:r>
            <a:r>
              <a:rPr lang="ja-JP" altLang="en-US" sz="1200" dirty="0" smtClean="0">
                <a:solidFill>
                  <a:srgbClr val="0070C0"/>
                </a:solidFill>
              </a:rPr>
              <a:t>で部分型</a:t>
            </a:r>
            <a:r>
              <a:rPr lang="en-US" altLang="ja-JP" sz="1200" dirty="0" err="1" smtClean="0">
                <a:solidFill>
                  <a:srgbClr val="0070C0"/>
                </a:solidFill>
              </a:rPr>
              <a:t>i</a:t>
            </a:r>
            <a:r>
              <a:rPr lang="ja-JP" altLang="en-US" sz="1200" dirty="0" smtClean="0">
                <a:solidFill>
                  <a:srgbClr val="0070C0"/>
                </a:solidFill>
              </a:rPr>
              <a:t>に入る変異個数</a:t>
            </a:r>
            <a:endParaRPr lang="en-US" sz="1200" dirty="0">
              <a:solidFill>
                <a:srgbClr val="0070C0"/>
              </a:soli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100" y="2025947"/>
            <a:ext cx="4648164" cy="2806719"/>
          </a:xfrm>
          <a:prstGeom prst="rect">
            <a:avLst/>
          </a:prstGeom>
        </p:spPr>
      </p:pic>
      <p:sp>
        <p:nvSpPr>
          <p:cNvPr id="22" name="Rectangle 21"/>
          <p:cNvSpPr/>
          <p:nvPr/>
        </p:nvSpPr>
        <p:spPr>
          <a:xfrm>
            <a:off x="1428157" y="3649325"/>
            <a:ext cx="1331593"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2796988" y="3737682"/>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12141" y="3597713"/>
            <a:ext cx="2283350" cy="461665"/>
          </a:xfrm>
          <a:prstGeom prst="rect">
            <a:avLst/>
          </a:prstGeom>
          <a:noFill/>
        </p:spPr>
        <p:txBody>
          <a:bodyPr wrap="square" rtlCol="0">
            <a:spAutoFit/>
          </a:bodyPr>
          <a:lstStyle/>
          <a:p>
            <a:r>
              <a:rPr lang="ja-JP" altLang="en-US" sz="1200" dirty="0" smtClean="0">
                <a:solidFill>
                  <a:srgbClr val="0070C0"/>
                </a:solidFill>
              </a:rPr>
              <a:t>シーケンシング時点における変異アレル頻度</a:t>
            </a:r>
            <a:endParaRPr lang="en-US" sz="1200" dirty="0">
              <a:solidFill>
                <a:srgbClr val="0070C0"/>
              </a:solidFill>
            </a:endParaRPr>
          </a:p>
        </p:txBody>
      </p:sp>
      <p:sp>
        <p:nvSpPr>
          <p:cNvPr id="25" name="Rectangle 24"/>
          <p:cNvSpPr/>
          <p:nvPr/>
        </p:nvSpPr>
        <p:spPr>
          <a:xfrm>
            <a:off x="3409347" y="4311801"/>
            <a:ext cx="438581" cy="1691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60449" y="1324018"/>
            <a:ext cx="4547175" cy="369332"/>
          </a:xfrm>
          <a:prstGeom prst="rect">
            <a:avLst/>
          </a:prstGeom>
          <a:noFill/>
        </p:spPr>
        <p:txBody>
          <a:bodyPr wrap="square" rtlCol="0">
            <a:spAutoFit/>
          </a:bodyPr>
          <a:lstStyle/>
          <a:p>
            <a:r>
              <a:rPr lang="ja-JP" altLang="en-US" dirty="0" smtClean="0">
                <a:solidFill>
                  <a:srgbClr val="C00000"/>
                </a:solidFill>
              </a:rPr>
              <a:t>変異は子孫部分型に継承される場合がある</a:t>
            </a:r>
            <a:endParaRPr lang="en-US" dirty="0">
              <a:solidFill>
                <a:srgbClr val="C00000"/>
              </a:solidFill>
            </a:endParaRPr>
          </a:p>
        </p:txBody>
      </p:sp>
      <p:cxnSp>
        <p:nvCxnSpPr>
          <p:cNvPr id="27" name="Straight Arrow Connector 26"/>
          <p:cNvCxnSpPr/>
          <p:nvPr/>
        </p:nvCxnSpPr>
        <p:spPr>
          <a:xfrm flipH="1" flipV="1">
            <a:off x="3889303" y="4480974"/>
            <a:ext cx="1328157" cy="55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193800" y="4900200"/>
            <a:ext cx="2588944" cy="276999"/>
          </a:xfrm>
          <a:prstGeom prst="rect">
            <a:avLst/>
          </a:prstGeom>
          <a:noFill/>
        </p:spPr>
        <p:txBody>
          <a:bodyPr wrap="square" rtlCol="0">
            <a:spAutoFit/>
          </a:bodyPr>
          <a:lstStyle/>
          <a:p>
            <a:r>
              <a:rPr lang="ja-JP" altLang="en-US" sz="1200" dirty="0" smtClean="0">
                <a:solidFill>
                  <a:srgbClr val="0070C0"/>
                </a:solidFill>
              </a:rPr>
              <a:t>子部分型</a:t>
            </a:r>
            <a:r>
              <a:rPr lang="en-US" altLang="ja-JP" sz="1200" dirty="0" smtClean="0">
                <a:solidFill>
                  <a:srgbClr val="0070C0"/>
                </a:solidFill>
              </a:rPr>
              <a:t>j</a:t>
            </a:r>
            <a:r>
              <a:rPr lang="ja-JP" altLang="en-US" sz="1200" dirty="0" smtClean="0">
                <a:solidFill>
                  <a:srgbClr val="0070C0"/>
                </a:solidFill>
              </a:rPr>
              <a:t>に変異が継承される確率</a:t>
            </a:r>
            <a:endParaRPr lang="en-US" altLang="ja-JP" sz="1200" dirty="0" smtClean="0">
              <a:solidFill>
                <a:srgbClr val="0070C0"/>
              </a:solidFill>
            </a:endParaRPr>
          </a:p>
        </p:txBody>
      </p:sp>
      <p:cxnSp>
        <p:nvCxnSpPr>
          <p:cNvPr id="31" name="Straight Arrow Connector 30"/>
          <p:cNvCxnSpPr/>
          <p:nvPr/>
        </p:nvCxnSpPr>
        <p:spPr>
          <a:xfrm flipV="1">
            <a:off x="6868344" y="3090754"/>
            <a:ext cx="281354" cy="4137"/>
          </a:xfrm>
          <a:prstGeom prst="straightConnector1">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335476" y="2856322"/>
                <a:ext cx="598888"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solidFill>
                            <a:schemeClr val="accent1"/>
                          </a:solidFill>
                          <a:latin typeface="Cambria Math" charset="0"/>
                        </a:rPr>
                        <m:t>𝑁</m:t>
                      </m:r>
                      <m:sSub>
                        <m:sSubPr>
                          <m:ctrlPr>
                            <a:rPr lang="en-US" sz="1200" i="1" dirty="0">
                              <a:solidFill>
                                <a:schemeClr val="accent1"/>
                              </a:solidFill>
                              <a:latin typeface="Cambria Math" charset="0"/>
                            </a:rPr>
                          </m:ctrlPr>
                        </m:sSubPr>
                        <m:e>
                          <m:r>
                            <a:rPr lang="en-US" sz="1200" i="1" dirty="0">
                              <a:solidFill>
                                <a:schemeClr val="accent1"/>
                              </a:solidFill>
                              <a:latin typeface="Cambria Math" charset="0"/>
                            </a:rPr>
                            <m:t>𝑛</m:t>
                          </m:r>
                        </m:e>
                        <m:sub>
                          <m:r>
                            <a:rPr lang="en-US" sz="1200" i="1" dirty="0">
                              <a:solidFill>
                                <a:schemeClr val="accent1"/>
                              </a:solidFill>
                              <a:latin typeface="Cambria Math" charset="0"/>
                            </a:rPr>
                            <m:t>𝑖</m:t>
                          </m:r>
                        </m:sub>
                      </m:sSub>
                      <m:r>
                        <a:rPr lang="tr-TR" sz="1200" i="1" dirty="0">
                          <a:solidFill>
                            <a:schemeClr val="accent1"/>
                          </a:solidFill>
                          <a:latin typeface="Cambria Math" charset="0"/>
                        </a:rPr>
                        <m:t>(</m:t>
                      </m:r>
                      <m:r>
                        <a:rPr lang="tr-TR" sz="1200" i="1" dirty="0">
                          <a:solidFill>
                            <a:schemeClr val="accent1"/>
                          </a:solidFill>
                          <a:latin typeface="Cambria Math" charset="0"/>
                        </a:rPr>
                        <m:t>𝑡</m:t>
                      </m:r>
                      <m:r>
                        <a:rPr lang="tr-TR" sz="1200" i="1" dirty="0">
                          <a:solidFill>
                            <a:schemeClr val="accent1"/>
                          </a:solidFill>
                          <a:latin typeface="Cambria Math" charset="0"/>
                        </a:rPr>
                        <m:t>)</m:t>
                      </m:r>
                    </m:oMath>
                  </m:oMathPara>
                </a14:m>
                <a:endParaRPr lang="en-US" sz="1200" dirty="0">
                  <a:solidFill>
                    <a:schemeClr val="accent1"/>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335476" y="2856322"/>
                <a:ext cx="598888" cy="276999"/>
              </a:xfrm>
              <a:prstGeom prst="rect">
                <a:avLst/>
              </a:prstGeom>
              <a:blipFill rotWithShape="0">
                <a:blip r:embed="rId5"/>
                <a:stretch>
                  <a:fillRect b="-6667"/>
                </a:stretch>
              </a:blipFill>
            </p:spPr>
            <p:txBody>
              <a:bodyPr/>
              <a:lstStyle/>
              <a:p>
                <a:r>
                  <a:rPr lang="en-US">
                    <a:noFill/>
                  </a:rPr>
                  <a:t> </a:t>
                </a:r>
              </a:p>
            </p:txBody>
          </p:sp>
        </mc:Fallback>
      </mc:AlternateContent>
      <p:sp>
        <p:nvSpPr>
          <p:cNvPr id="34" name="Rectangle 33"/>
          <p:cNvSpPr/>
          <p:nvPr/>
        </p:nvSpPr>
        <p:spPr>
          <a:xfrm>
            <a:off x="1428158" y="5241595"/>
            <a:ext cx="984038"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2452881" y="5329951"/>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45957" y="5191451"/>
            <a:ext cx="1405552" cy="276999"/>
          </a:xfrm>
          <a:prstGeom prst="rect">
            <a:avLst/>
          </a:prstGeom>
          <a:noFill/>
        </p:spPr>
        <p:txBody>
          <a:bodyPr wrap="square" rtlCol="0">
            <a:spAutoFit/>
          </a:bodyPr>
          <a:lstStyle/>
          <a:p>
            <a:r>
              <a:rPr lang="ja-JP" altLang="en-US" sz="1200" dirty="0" smtClean="0">
                <a:solidFill>
                  <a:srgbClr val="0070C0"/>
                </a:solidFill>
              </a:rPr>
              <a:t>変異コピー率</a:t>
            </a:r>
            <a:endParaRPr lang="en-US" sz="1200" dirty="0">
              <a:solidFill>
                <a:srgbClr val="0070C0"/>
              </a:solidFill>
            </a:endParaRPr>
          </a:p>
        </p:txBody>
      </p:sp>
      <p:sp>
        <p:nvSpPr>
          <p:cNvPr id="37" name="Rectangle 36"/>
          <p:cNvSpPr/>
          <p:nvPr/>
        </p:nvSpPr>
        <p:spPr>
          <a:xfrm>
            <a:off x="1428158" y="5454887"/>
            <a:ext cx="1406068"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H="1">
            <a:off x="2885945" y="5544414"/>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98135" y="5410058"/>
            <a:ext cx="1405552" cy="276999"/>
          </a:xfrm>
          <a:prstGeom prst="rect">
            <a:avLst/>
          </a:prstGeom>
          <a:noFill/>
        </p:spPr>
        <p:txBody>
          <a:bodyPr wrap="square" rtlCol="0">
            <a:spAutoFit/>
          </a:bodyPr>
          <a:lstStyle/>
          <a:p>
            <a:r>
              <a:rPr lang="ja-JP" altLang="en-US" sz="1200" dirty="0" smtClean="0">
                <a:solidFill>
                  <a:srgbClr val="0070C0"/>
                </a:solidFill>
              </a:rPr>
              <a:t>変異リード数</a:t>
            </a:r>
            <a:endParaRPr lang="en-US" sz="1200" dirty="0">
              <a:solidFill>
                <a:srgbClr val="0070C0"/>
              </a:solidFill>
            </a:endParaRPr>
          </a:p>
        </p:txBody>
      </p:sp>
      <p:sp>
        <p:nvSpPr>
          <p:cNvPr id="40" name="TextBox 39"/>
          <p:cNvSpPr txBox="1"/>
          <p:nvPr/>
        </p:nvSpPr>
        <p:spPr>
          <a:xfrm>
            <a:off x="5217460" y="5187535"/>
            <a:ext cx="2903780" cy="646331"/>
          </a:xfrm>
          <a:prstGeom prst="rect">
            <a:avLst/>
          </a:prstGeom>
          <a:solidFill>
            <a:schemeClr val="bg1"/>
          </a:solidFill>
        </p:spPr>
        <p:txBody>
          <a:bodyPr wrap="square" rtlCol="0">
            <a:spAutoFit/>
          </a:bodyPr>
          <a:lstStyle/>
          <a:p>
            <a:r>
              <a:rPr lang="ja-JP" altLang="en-US" sz="1200" dirty="0" smtClean="0">
                <a:solidFill>
                  <a:srgbClr val="C00000"/>
                </a:solidFill>
              </a:rPr>
              <a:t>子孫部分型では、その祖先細胞の系譜上に変異が入っているかどうかで、変異アレル頻度が</a:t>
            </a:r>
            <a:r>
              <a:rPr lang="en-US" altLang="ja-JP" sz="1200" dirty="0" smtClean="0">
                <a:solidFill>
                  <a:srgbClr val="C00000"/>
                </a:solidFill>
              </a:rPr>
              <a:t>0 or 1</a:t>
            </a:r>
            <a:r>
              <a:rPr lang="ja-JP" altLang="en-US" sz="1200" dirty="0" smtClean="0">
                <a:solidFill>
                  <a:srgbClr val="C00000"/>
                </a:solidFill>
              </a:rPr>
              <a:t>になる</a:t>
            </a:r>
            <a:endParaRPr lang="en-US" altLang="ja-JP" sz="1200" dirty="0" smtClean="0">
              <a:solidFill>
                <a:srgbClr val="C00000"/>
              </a:solidFill>
            </a:endParaRPr>
          </a:p>
        </p:txBody>
      </p:sp>
    </p:spTree>
    <p:extLst>
      <p:ext uri="{BB962C8B-B14F-4D97-AF65-F5344CB8AC3E}">
        <p14:creationId xmlns:p14="http://schemas.microsoft.com/office/powerpoint/2010/main" val="96855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1</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ja-JP" altLang="en-US" dirty="0" smtClean="0"/>
                  <a:t>各</a:t>
                </a:r>
                <a:r>
                  <a:rPr lang="en-US" altLang="ja-JP" dirty="0" smtClean="0"/>
                  <a:t>SNV (</a:t>
                </a:r>
                <a14:m>
                  <m:oMath xmlns:m="http://schemas.openxmlformats.org/officeDocument/2006/math">
                    <m:r>
                      <a:rPr lang="en-US" altLang="ja-JP" i="1" dirty="0" smtClean="0">
                        <a:latin typeface="Cambria Math" charset="0"/>
                      </a:rPr>
                      <m:t>𝑘</m:t>
                    </m:r>
                  </m:oMath>
                </a14:m>
                <a:r>
                  <a:rPr lang="en-US" altLang="ja-JP" dirty="0" smtClean="0"/>
                  <a:t>)</a:t>
                </a:r>
                <a:r>
                  <a:rPr lang="ja-JP" altLang="en-US" dirty="0" smtClean="0"/>
                  <a:t>について、</a:t>
                </a:r>
                <a:endParaRPr lang="en-US" altLang="ja-JP" dirty="0" smtClean="0"/>
              </a:p>
              <a:p>
                <a:pPr marL="0" indent="0">
                  <a:buNone/>
                </a:pPr>
                <a:r>
                  <a:rPr lang="en-US" altLang="ja-JP" dirty="0"/>
                  <a:t>	</a:t>
                </a:r>
                <a:r>
                  <a:rPr lang="ja-JP" altLang="en-US" dirty="0" smtClean="0">
                    <a:solidFill>
                      <a:schemeClr val="accent2"/>
                    </a:solidFill>
                  </a:rPr>
                  <a:t>変異が最初に導入された部分型</a:t>
                </a:r>
                <a:r>
                  <a:rPr lang="en-US" altLang="ja-JP" dirty="0" smtClean="0">
                    <a:solidFill>
                      <a:schemeClr val="accent2"/>
                    </a:solidFill>
                  </a:rPr>
                  <a:t> </a:t>
                </a:r>
                <a14:m>
                  <m:oMath xmlns:m="http://schemas.openxmlformats.org/officeDocument/2006/math">
                    <m:sSub>
                      <m:sSubPr>
                        <m:ctrlPr>
                          <a:rPr lang="en-US" altLang="ja-JP" i="1" smtClean="0">
                            <a:solidFill>
                              <a:schemeClr val="accent2"/>
                            </a:solidFill>
                            <a:latin typeface="Cambria Math" charset="0"/>
                          </a:rPr>
                        </m:ctrlPr>
                      </m:sSubPr>
                      <m:e>
                        <m:r>
                          <a:rPr lang="en-US" altLang="ja-JP" b="0" i="1" smtClean="0">
                            <a:solidFill>
                              <a:schemeClr val="accent2"/>
                            </a:solidFill>
                            <a:latin typeface="Cambria Math" charset="0"/>
                          </a:rPr>
                          <m:t>𝑖</m:t>
                        </m:r>
                      </m:e>
                      <m:sub>
                        <m:r>
                          <a:rPr lang="en-US" altLang="ja-JP" b="0" i="1" smtClean="0">
                            <a:solidFill>
                              <a:schemeClr val="accent2"/>
                            </a:solidFill>
                            <a:latin typeface="Cambria Math" charset="0"/>
                          </a:rPr>
                          <m:t>𝑘</m:t>
                        </m:r>
                      </m:sub>
                    </m:sSub>
                  </m:oMath>
                </a14:m>
                <a:endParaRPr lang="en-US" altLang="ja-JP" dirty="0" smtClean="0">
                  <a:solidFill>
                    <a:schemeClr val="accent2"/>
                  </a:solidFill>
                </a:endParaRPr>
              </a:p>
              <a:p>
                <a:pPr marL="0" indent="0">
                  <a:buNone/>
                </a:pPr>
                <a:r>
                  <a:rPr lang="en-US" dirty="0">
                    <a:solidFill>
                      <a:schemeClr val="accent2"/>
                    </a:solidFill>
                  </a:rPr>
                  <a:t>	</a:t>
                </a:r>
                <a:r>
                  <a:rPr lang="ja-JP" altLang="en-US" dirty="0" smtClean="0">
                    <a:solidFill>
                      <a:schemeClr val="accent2"/>
                    </a:solidFill>
                  </a:rPr>
                  <a:t>変異の継承パターン</a:t>
                </a:r>
                <a:r>
                  <a:rPr lang="en-US" altLang="ja-JP" dirty="0" smtClean="0">
                    <a:solidFill>
                      <a:schemeClr val="accent2"/>
                    </a:solidFill>
                  </a:rPr>
                  <a:t> </a:t>
                </a:r>
                <a14:m>
                  <m:oMath xmlns:m="http://schemas.openxmlformats.org/officeDocument/2006/math">
                    <m:sSub>
                      <m:sSubPr>
                        <m:ctrlPr>
                          <a:rPr lang="en-US" altLang="ja-JP" i="1" smtClean="0">
                            <a:solidFill>
                              <a:schemeClr val="accent2"/>
                            </a:solidFill>
                            <a:latin typeface="Cambria Math" charset="0"/>
                          </a:rPr>
                        </m:ctrlPr>
                      </m:sSubPr>
                      <m:e>
                        <m:r>
                          <a:rPr lang="en-US" altLang="ja-JP" b="0" i="1" smtClean="0">
                            <a:solidFill>
                              <a:schemeClr val="accent2"/>
                            </a:solidFill>
                            <a:latin typeface="Cambria Math" charset="0"/>
                          </a:rPr>
                          <m:t>h</m:t>
                        </m:r>
                      </m:e>
                      <m:sub>
                        <m:r>
                          <a:rPr lang="en-US" altLang="ja-JP" b="0" i="1" smtClean="0">
                            <a:solidFill>
                              <a:schemeClr val="accent2"/>
                            </a:solidFill>
                            <a:latin typeface="Cambria Math" charset="0"/>
                          </a:rPr>
                          <m:t>𝑘</m:t>
                        </m:r>
                      </m:sub>
                    </m:sSub>
                  </m:oMath>
                </a14:m>
                <a:r>
                  <a:rPr lang="en-US" dirty="0" smtClean="0"/>
                  <a:t> </a:t>
                </a:r>
                <a:endParaRPr lang="en-US" dirty="0"/>
              </a:p>
              <a:p>
                <a:pPr marL="0" indent="0">
                  <a:buNone/>
                </a:pPr>
                <a:r>
                  <a:rPr lang="ja-JP" altLang="en-US" dirty="0" smtClean="0"/>
                  <a:t>が</a:t>
                </a:r>
                <a:r>
                  <a:rPr lang="en-US" altLang="ja-JP" dirty="0" smtClean="0"/>
                  <a:t>given</a:t>
                </a:r>
                <a:r>
                  <a:rPr lang="ja-JP" altLang="en-US" dirty="0" smtClean="0"/>
                  <a:t>の場合に、誕生時刻</a:t>
                </a:r>
                <a14:m>
                  <m:oMath xmlns:m="http://schemas.openxmlformats.org/officeDocument/2006/math">
                    <m:r>
                      <a:rPr lang="en-US" altLang="ja-JP" b="0" i="1" smtClean="0">
                        <a:latin typeface="Cambria Math" charset="0"/>
                      </a:rPr>
                      <m:t>𝑡</m:t>
                    </m:r>
                  </m:oMath>
                </a14:m>
                <a:r>
                  <a:rPr lang="en-US" dirty="0" smtClean="0"/>
                  <a:t>, </a:t>
                </a:r>
                <a:r>
                  <a:rPr lang="ja-JP" altLang="en-US" dirty="0" smtClean="0"/>
                  <a:t>構成比</a:t>
                </a:r>
                <a14:m>
                  <m:oMath xmlns:m="http://schemas.openxmlformats.org/officeDocument/2006/math">
                    <m:r>
                      <a:rPr lang="en-US" altLang="ja-JP" b="0" i="1" smtClean="0">
                        <a:latin typeface="Cambria Math" charset="0"/>
                      </a:rPr>
                      <m:t>𝑛</m:t>
                    </m:r>
                  </m:oMath>
                </a14:m>
                <a:r>
                  <a:rPr lang="ja-JP" altLang="en-US" dirty="0" smtClean="0"/>
                  <a:t>を推定できるか</a:t>
                </a:r>
                <a:endParaRPr lang="en-US" altLang="ja-JP" dirty="0" smtClean="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8" t="-141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108552" y="5310418"/>
            <a:ext cx="6051811" cy="7622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400" y="1097337"/>
            <a:ext cx="3238500" cy="2235200"/>
          </a:xfrm>
          <a:prstGeom prst="rect">
            <a:avLst/>
          </a:prstGeom>
        </p:spPr>
      </p:pic>
      <p:cxnSp>
        <p:nvCxnSpPr>
          <p:cNvPr id="10" name="Straight Arrow Connector 9"/>
          <p:cNvCxnSpPr/>
          <p:nvPr/>
        </p:nvCxnSpPr>
        <p:spPr>
          <a:xfrm flipH="1">
            <a:off x="1703540" y="2893512"/>
            <a:ext cx="2761989" cy="146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929008" y="3285285"/>
            <a:ext cx="1346548" cy="109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11614" y="4121824"/>
            <a:ext cx="7628351" cy="734023"/>
          </a:xfrm>
          <a:prstGeom prst="rect">
            <a:avLst/>
          </a:prstGeom>
          <a:noFill/>
        </p:spPr>
      </p:pic>
      <p:grpSp>
        <p:nvGrpSpPr>
          <p:cNvPr id="20" name="Group 19"/>
          <p:cNvGrpSpPr/>
          <p:nvPr/>
        </p:nvGrpSpPr>
        <p:grpSpPr>
          <a:xfrm>
            <a:off x="3783455" y="3663985"/>
            <a:ext cx="1998235" cy="1213280"/>
            <a:chOff x="3796806" y="3700055"/>
            <a:chExt cx="1998235" cy="1213280"/>
          </a:xfrm>
        </p:grpSpPr>
        <p:sp>
          <p:nvSpPr>
            <p:cNvPr id="15" name="Double Brace 14"/>
            <p:cNvSpPr/>
            <p:nvPr/>
          </p:nvSpPr>
          <p:spPr>
            <a:xfrm rot="5400000">
              <a:off x="4191375" y="3623154"/>
              <a:ext cx="1108554" cy="147180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3796806" y="3700055"/>
              <a:ext cx="1998235" cy="44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098093" y="3676633"/>
            <a:ext cx="3868380" cy="1213280"/>
            <a:chOff x="3796806" y="3700055"/>
            <a:chExt cx="1998235" cy="1213280"/>
          </a:xfrm>
        </p:grpSpPr>
        <p:sp>
          <p:nvSpPr>
            <p:cNvPr id="22" name="Double Brace 21"/>
            <p:cNvSpPr/>
            <p:nvPr/>
          </p:nvSpPr>
          <p:spPr>
            <a:xfrm rot="5400000">
              <a:off x="4191375" y="3623154"/>
              <a:ext cx="1108554" cy="147180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3796806" y="3700055"/>
              <a:ext cx="1998235" cy="44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6676245" y="3352338"/>
            <a:ext cx="2290227" cy="646331"/>
          </a:xfrm>
          <a:prstGeom prst="rect">
            <a:avLst/>
          </a:prstGeom>
          <a:solidFill>
            <a:schemeClr val="bg1"/>
          </a:solidFill>
        </p:spPr>
        <p:txBody>
          <a:bodyPr wrap="square" rtlCol="0">
            <a:spAutoFit/>
          </a:bodyPr>
          <a:lstStyle/>
          <a:p>
            <a:r>
              <a:rPr lang="ja-JP" altLang="en-US" dirty="0" smtClean="0"/>
              <a:t>正解パラメータ</a:t>
            </a:r>
            <a:endParaRPr lang="en-US" altLang="ja-JP" dirty="0" smtClean="0"/>
          </a:p>
          <a:p>
            <a:r>
              <a:rPr lang="en-US" altLang="ja-JP" dirty="0" smtClean="0"/>
              <a:t>(</a:t>
            </a:r>
            <a:r>
              <a:rPr lang="ja-JP" altLang="en-US" dirty="0" smtClean="0"/>
              <a:t>円内は構成比</a:t>
            </a:r>
            <a:r>
              <a:rPr lang="en-US" altLang="ja-JP" dirty="0" smtClean="0"/>
              <a:t>)</a:t>
            </a:r>
            <a:endParaRPr lang="en-US" dirty="0"/>
          </a:p>
        </p:txBody>
      </p:sp>
      <p:sp>
        <p:nvSpPr>
          <p:cNvPr id="24" name="TextBox 23"/>
          <p:cNvSpPr txBox="1"/>
          <p:nvPr/>
        </p:nvSpPr>
        <p:spPr>
          <a:xfrm>
            <a:off x="4187519" y="4872413"/>
            <a:ext cx="1190105" cy="369332"/>
          </a:xfrm>
          <a:prstGeom prst="rect">
            <a:avLst/>
          </a:prstGeom>
          <a:noFill/>
        </p:spPr>
        <p:txBody>
          <a:bodyPr wrap="square" rtlCol="0">
            <a:spAutoFit/>
          </a:bodyPr>
          <a:lstStyle/>
          <a:p>
            <a:r>
              <a:rPr lang="en-US" dirty="0" smtClean="0">
                <a:solidFill>
                  <a:srgbClr val="0070C0"/>
                </a:solidFill>
              </a:rPr>
              <a:t>Binomial</a:t>
            </a:r>
            <a:endParaRPr lang="en-US" dirty="0">
              <a:solidFill>
                <a:srgbClr val="0070C0"/>
              </a:solidFill>
            </a:endParaRPr>
          </a:p>
        </p:txBody>
      </p:sp>
      <p:sp>
        <p:nvSpPr>
          <p:cNvPr id="25" name="TextBox 24"/>
          <p:cNvSpPr txBox="1"/>
          <p:nvPr/>
        </p:nvSpPr>
        <p:spPr>
          <a:xfrm>
            <a:off x="5847261" y="4848580"/>
            <a:ext cx="2262225" cy="369332"/>
          </a:xfrm>
          <a:prstGeom prst="rect">
            <a:avLst/>
          </a:prstGeom>
          <a:noFill/>
        </p:spPr>
        <p:txBody>
          <a:bodyPr wrap="square" rtlCol="0">
            <a:spAutoFit/>
          </a:bodyPr>
          <a:lstStyle/>
          <a:p>
            <a:r>
              <a:rPr lang="ja-JP" altLang="en-US" smtClean="0">
                <a:solidFill>
                  <a:srgbClr val="0070C0"/>
                </a:solidFill>
              </a:rPr>
              <a:t>変異アレル頻度分布</a:t>
            </a:r>
            <a:endParaRPr lang="en-US" dirty="0">
              <a:solidFill>
                <a:srgbClr val="0070C0"/>
              </a:solidFill>
            </a:endParaRPr>
          </a:p>
        </p:txBody>
      </p:sp>
    </p:spTree>
    <p:extLst>
      <p:ext uri="{BB962C8B-B14F-4D97-AF65-F5344CB8AC3E}">
        <p14:creationId xmlns:p14="http://schemas.microsoft.com/office/powerpoint/2010/main" val="1845349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1</a:t>
            </a:r>
            <a:r>
              <a:rPr lang="ja-JP" altLang="en-US" dirty="0" smtClean="0"/>
              <a:t>ー</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54" y="1432534"/>
            <a:ext cx="3881437" cy="3881437"/>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091" y="1432534"/>
            <a:ext cx="3913929" cy="3913929"/>
          </a:xfrm>
          <a:prstGeom prst="rect">
            <a:avLst/>
          </a:prstGeom>
          <a:solidFill>
            <a:schemeClr val="bg1"/>
          </a:solidFill>
        </p:spPr>
      </p:pic>
      <p:sp>
        <p:nvSpPr>
          <p:cNvPr id="15" name="TextBox 14"/>
          <p:cNvSpPr txBox="1"/>
          <p:nvPr/>
        </p:nvSpPr>
        <p:spPr>
          <a:xfrm>
            <a:off x="1917939" y="5313971"/>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890777" y="534646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xmlns:a14="http://schemas.microsoft.com/office/drawing/2010/main">
        <mc:Choice Requires="a14">
          <p:sp>
            <p:nvSpPr>
              <p:cNvPr id="18" name="TextBox 17"/>
              <p:cNvSpPr txBox="1"/>
              <p:nvPr/>
            </p:nvSpPr>
            <p:spPr>
              <a:xfrm>
                <a:off x="594932" y="5787025"/>
                <a:ext cx="3813929" cy="646331"/>
              </a:xfrm>
              <a:prstGeom prst="rect">
                <a:avLst/>
              </a:prstGeom>
              <a:noFill/>
            </p:spPr>
            <p:txBody>
              <a:bodyPr wrap="none" rtlCol="0">
                <a:spAutoFit/>
              </a:bodyPr>
              <a:lstStyle/>
              <a:p>
                <a:r>
                  <a:rPr lang="ja-JP" altLang="en-US" dirty="0" smtClean="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𝑖</m:t>
                        </m:r>
                      </m:e>
                      <m:sub>
                        <m:r>
                          <a:rPr lang="en-US" altLang="ja-JP" i="1">
                            <a:latin typeface="Cambria Math" charset="0"/>
                          </a:rPr>
                          <m:t>𝑘</m:t>
                        </m:r>
                      </m:sub>
                    </m:sSub>
                  </m:oMath>
                </a14:m>
                <a:endParaRPr lang="en-US" altLang="ja-JP" dirty="0"/>
              </a:p>
              <a:p>
                <a:r>
                  <a:rPr lang="ja-JP" altLang="en-US" dirty="0" smtClean="0"/>
                  <a:t>変異</a:t>
                </a:r>
                <a:r>
                  <a:rPr lang="ja-JP" altLang="en-US" dirty="0"/>
                  <a:t>の継承パターン</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𝑘</m:t>
                        </m:r>
                      </m:sub>
                    </m:sSub>
                  </m:oMath>
                </a14:m>
                <a:r>
                  <a:rPr lang="en-US" dirty="0"/>
                  <a:t> </a:t>
                </a:r>
              </a:p>
            </p:txBody>
          </p:sp>
        </mc:Choice>
        <mc:Fallback xmlns="">
          <p:sp>
            <p:nvSpPr>
              <p:cNvPr id="18" name="TextBox 17"/>
              <p:cNvSpPr txBox="1">
                <a:spLocks noRot="1" noChangeAspect="1" noMove="1" noResize="1" noEditPoints="1" noAdjustHandles="1" noChangeArrowheads="1" noChangeShapeType="1" noTextEdit="1"/>
              </p:cNvSpPr>
              <p:nvPr/>
            </p:nvSpPr>
            <p:spPr>
              <a:xfrm>
                <a:off x="594932" y="5787025"/>
                <a:ext cx="3813929" cy="646331"/>
              </a:xfrm>
              <a:prstGeom prst="rect">
                <a:avLst/>
              </a:prstGeom>
              <a:blipFill rotWithShape="0">
                <a:blip r:embed="rId4"/>
                <a:stretch>
                  <a:fillRect l="-1440" t="-2830" b="-16038"/>
                </a:stretch>
              </a:blipFill>
            </p:spPr>
            <p:txBody>
              <a:bodyPr/>
              <a:lstStyle/>
              <a:p>
                <a:r>
                  <a:rPr lang="en-US">
                    <a:noFill/>
                  </a:rPr>
                  <a:t> </a:t>
                </a:r>
              </a:p>
            </p:txBody>
          </p:sp>
        </mc:Fallback>
      </mc:AlternateContent>
      <p:sp>
        <p:nvSpPr>
          <p:cNvPr id="19" name="Rectangle 18"/>
          <p:cNvSpPr/>
          <p:nvPr/>
        </p:nvSpPr>
        <p:spPr>
          <a:xfrm>
            <a:off x="4317811" y="5952239"/>
            <a:ext cx="3344185" cy="369332"/>
          </a:xfrm>
          <a:prstGeom prst="rect">
            <a:avLst/>
          </a:prstGeom>
        </p:spPr>
        <p:txBody>
          <a:bodyPr wrap="none">
            <a:spAutoFit/>
          </a:bodyPr>
          <a:lstStyle/>
          <a:p>
            <a:r>
              <a:rPr lang="ja-JP" altLang="en-US" dirty="0"/>
              <a:t>が</a:t>
            </a:r>
            <a:r>
              <a:rPr lang="en-US" altLang="ja-JP" dirty="0"/>
              <a:t>given</a:t>
            </a:r>
            <a:r>
              <a:rPr lang="ja-JP" altLang="en-US" dirty="0"/>
              <a:t>の</a:t>
            </a:r>
            <a:r>
              <a:rPr lang="ja-JP" altLang="en-US" dirty="0" smtClean="0"/>
              <a:t>場合、</a:t>
            </a:r>
            <a:r>
              <a:rPr lang="en-US" altLang="ja-JP" dirty="0" err="1" smtClean="0"/>
              <a:t>t,n</a:t>
            </a:r>
            <a:r>
              <a:rPr lang="ja-JP" altLang="en-US" dirty="0" smtClean="0"/>
              <a:t>は推定可能</a:t>
            </a:r>
            <a:endParaRPr lang="en-US" dirty="0"/>
          </a:p>
        </p:txBody>
      </p:sp>
      <p:sp>
        <p:nvSpPr>
          <p:cNvPr id="20" name="TextBox 19"/>
          <p:cNvSpPr txBox="1"/>
          <p:nvPr/>
        </p:nvSpPr>
        <p:spPr>
          <a:xfrm>
            <a:off x="515654" y="6504586"/>
            <a:ext cx="7290977" cy="369332"/>
          </a:xfrm>
          <a:prstGeom prst="rect">
            <a:avLst/>
          </a:prstGeom>
          <a:noFill/>
        </p:spPr>
        <p:txBody>
          <a:bodyPr wrap="square" rtlCol="0">
            <a:spAutoFit/>
          </a:bodyPr>
          <a:lstStyle/>
          <a:p>
            <a:r>
              <a:rPr lang="ja-JP" altLang="en-US" dirty="0" smtClean="0"/>
              <a:t>シーケンシング領域が大きいほど、推定精度は向上</a:t>
            </a:r>
            <a:r>
              <a:rPr lang="en-US" altLang="ja-JP" dirty="0" smtClean="0"/>
              <a:t> (SNV</a:t>
            </a:r>
            <a:r>
              <a:rPr lang="ja-JP" altLang="en-US" dirty="0" smtClean="0"/>
              <a:t>数が増える</a:t>
            </a:r>
            <a:r>
              <a:rPr lang="en-US" altLang="ja-JP" dirty="0" smtClean="0"/>
              <a:t>)</a:t>
            </a:r>
            <a:endParaRPr lang="en-US" dirty="0"/>
          </a:p>
        </p:txBody>
      </p:sp>
    </p:spTree>
    <p:extLst>
      <p:ext uri="{BB962C8B-B14F-4D97-AF65-F5344CB8AC3E}">
        <p14:creationId xmlns:p14="http://schemas.microsoft.com/office/powerpoint/2010/main" val="831040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2</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2160590"/>
                <a:ext cx="6717712" cy="3880773"/>
              </a:xfrm>
            </p:spPr>
            <p:txBody>
              <a:bodyPr/>
              <a:lstStyle/>
              <a:p>
                <a:r>
                  <a:rPr lang="ja-JP" altLang="en-US" dirty="0" smtClean="0"/>
                  <a:t>各</a:t>
                </a:r>
                <a:r>
                  <a:rPr lang="en-US" altLang="ja-JP" dirty="0"/>
                  <a:t>SNV (</a:t>
                </a:r>
                <a14:m>
                  <m:oMath xmlns:m="http://schemas.openxmlformats.org/officeDocument/2006/math">
                    <m:r>
                      <a:rPr lang="en-US" altLang="ja-JP" i="1" dirty="0">
                        <a:latin typeface="Cambria Math" charset="0"/>
                      </a:rPr>
                      <m:t>𝑘</m:t>
                    </m:r>
                  </m:oMath>
                </a14:m>
                <a:r>
                  <a:rPr lang="en-US" altLang="ja-JP" dirty="0"/>
                  <a:t>)</a:t>
                </a:r>
                <a:r>
                  <a:rPr lang="ja-JP" altLang="en-US" dirty="0"/>
                  <a:t>について、</a:t>
                </a:r>
                <a:endParaRPr lang="en-US" altLang="ja-JP" dirty="0"/>
              </a:p>
              <a:p>
                <a:pPr marL="0" indent="0">
                  <a:buNone/>
                </a:pPr>
                <a:r>
                  <a:rPr lang="en-US" altLang="ja-JP" dirty="0"/>
                  <a:t>	</a:t>
                </a:r>
                <a:r>
                  <a:rPr lang="ja-JP" altLang="en-US" dirty="0" smtClean="0">
                    <a:solidFill>
                      <a:schemeClr val="accent2"/>
                    </a:solidFill>
                  </a:rPr>
                  <a:t>変異が最初に導入された部分型</a:t>
                </a:r>
                <a:r>
                  <a:rPr lang="en-US" altLang="ja-JP" dirty="0">
                    <a:solidFill>
                      <a:schemeClr val="accent2"/>
                    </a:solidFill>
                  </a:rPr>
                  <a:t> </a:t>
                </a:r>
                <a14:m>
                  <m:oMath xmlns:m="http://schemas.openxmlformats.org/officeDocument/2006/math">
                    <m:sSub>
                      <m:sSubPr>
                        <m:ctrlPr>
                          <a:rPr lang="en-US" altLang="ja-JP" i="1">
                            <a:solidFill>
                              <a:schemeClr val="accent2"/>
                            </a:solidFill>
                            <a:latin typeface="Cambria Math" charset="0"/>
                          </a:rPr>
                        </m:ctrlPr>
                      </m:sSubPr>
                      <m:e>
                        <m:r>
                          <a:rPr lang="en-US" altLang="ja-JP" b="0" i="1" smtClean="0">
                            <a:solidFill>
                              <a:schemeClr val="accent2"/>
                            </a:solidFill>
                            <a:latin typeface="Cambria Math" charset="0"/>
                          </a:rPr>
                          <m:t>𝑖</m:t>
                        </m:r>
                      </m:e>
                      <m:sub>
                        <m:r>
                          <a:rPr lang="en-US" altLang="ja-JP" i="1">
                            <a:solidFill>
                              <a:schemeClr val="accent2"/>
                            </a:solidFill>
                            <a:latin typeface="Cambria Math" charset="0"/>
                          </a:rPr>
                          <m:t>𝑘</m:t>
                        </m:r>
                      </m:sub>
                    </m:sSub>
                  </m:oMath>
                </a14:m>
                <a:endParaRPr lang="en-US" dirty="0" smtClean="0"/>
              </a:p>
              <a:p>
                <a:pPr marL="0" indent="0">
                  <a:buNone/>
                </a:pPr>
                <a:r>
                  <a:rPr lang="ja-JP" altLang="en-US" dirty="0" smtClean="0"/>
                  <a:t>が</a:t>
                </a:r>
                <a:r>
                  <a:rPr lang="en-US" altLang="ja-JP" dirty="0" smtClean="0"/>
                  <a:t>given</a:t>
                </a:r>
                <a:r>
                  <a:rPr lang="ja-JP" altLang="en-US" dirty="0" smtClean="0"/>
                  <a:t>の場合に、</a:t>
                </a:r>
                <a:r>
                  <a:rPr lang="ja-JP" altLang="en-US" dirty="0"/>
                  <a:t>誕生時刻</a:t>
                </a:r>
                <a14:m>
                  <m:oMath xmlns:m="http://schemas.openxmlformats.org/officeDocument/2006/math">
                    <m:r>
                      <a:rPr lang="en-US" altLang="ja-JP" i="1">
                        <a:latin typeface="Cambria Math" charset="0"/>
                      </a:rPr>
                      <m:t>𝑡</m:t>
                    </m:r>
                  </m:oMath>
                </a14:m>
                <a:r>
                  <a:rPr lang="en-US" dirty="0"/>
                  <a:t>, </a:t>
                </a:r>
                <a:r>
                  <a:rPr lang="ja-JP" altLang="en-US" dirty="0"/>
                  <a:t>構成比</a:t>
                </a:r>
                <a14:m>
                  <m:oMath xmlns:m="http://schemas.openxmlformats.org/officeDocument/2006/math">
                    <m:r>
                      <a:rPr lang="en-US" altLang="ja-JP" i="1">
                        <a:latin typeface="Cambria Math" charset="0"/>
                      </a:rPr>
                      <m:t>𝑛</m:t>
                    </m:r>
                  </m:oMath>
                </a14:m>
                <a:r>
                  <a:rPr lang="ja-JP" altLang="en-US" dirty="0"/>
                  <a:t>を推定できる</a:t>
                </a:r>
                <a:r>
                  <a:rPr lang="ja-JP" altLang="en-US" dirty="0" smtClean="0"/>
                  <a:t>か</a:t>
                </a:r>
                <a:endParaRPr lang="en-US" altLang="ja-JP" dirty="0" smtClean="0"/>
              </a:p>
              <a:p>
                <a:r>
                  <a:rPr lang="ja-JP" altLang="en-US" dirty="0" smtClean="0"/>
                  <a:t>変異継承パターンが未知</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全ての継承パターンを等確率で周辺化する推定モデル</a:t>
                </a:r>
                <a:endParaRPr lang="en-US" altLang="ja-JP" dirty="0" smtClean="0"/>
              </a:p>
              <a:p>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2160590"/>
                <a:ext cx="6717712" cy="3880773"/>
              </a:xfrm>
              <a:blipFill rotWithShape="0">
                <a:blip r:embed="rId2"/>
                <a:stretch>
                  <a:fillRect l="-726" t="-141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202210" y="5492708"/>
            <a:ext cx="6223000" cy="838200"/>
          </a:xfrm>
          <a:prstGeom prst="rect">
            <a:avLst/>
          </a:prstGeom>
        </p:spPr>
      </p:pic>
      <p:cxnSp>
        <p:nvCxnSpPr>
          <p:cNvPr id="7" name="Straight Arrow Connector 6"/>
          <p:cNvCxnSpPr/>
          <p:nvPr/>
        </p:nvCxnSpPr>
        <p:spPr>
          <a:xfrm flipH="1">
            <a:off x="1410962" y="2876424"/>
            <a:ext cx="3045981" cy="165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579698" y="5050395"/>
            <a:ext cx="1005234"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484450" y="4266924"/>
            <a:ext cx="8269969" cy="783471"/>
          </a:xfrm>
          <a:prstGeom prst="rect">
            <a:avLst/>
          </a:prstGeom>
        </p:spPr>
      </p:pic>
    </p:spTree>
    <p:extLst>
      <p:ext uri="{BB962C8B-B14F-4D97-AF65-F5344CB8AC3E}">
        <p14:creationId xmlns:p14="http://schemas.microsoft.com/office/powerpoint/2010/main" val="56799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2</a:t>
            </a:r>
            <a:r>
              <a:rPr lang="ja-JP" altLang="en-US" dirty="0" smtClean="0"/>
              <a:t>ー</a:t>
            </a:r>
            <a:endParaRPr lang="en-US" dirty="0"/>
          </a:p>
        </p:txBody>
      </p:sp>
      <p:sp>
        <p:nvSpPr>
          <p:cNvPr id="15" name="TextBox 14"/>
          <p:cNvSpPr txBox="1"/>
          <p:nvPr/>
        </p:nvSpPr>
        <p:spPr>
          <a:xfrm>
            <a:off x="1831037" y="54571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890777" y="5472700"/>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xmlns:a14="http://schemas.microsoft.com/office/drawing/2010/main">
        <mc:Choice Requires="a14">
          <p:sp>
            <p:nvSpPr>
              <p:cNvPr id="18" name="TextBox 17"/>
              <p:cNvSpPr txBox="1"/>
              <p:nvPr/>
            </p:nvSpPr>
            <p:spPr>
              <a:xfrm>
                <a:off x="758071" y="5952239"/>
                <a:ext cx="3813929" cy="369332"/>
              </a:xfrm>
              <a:prstGeom prst="rect">
                <a:avLst/>
              </a:prstGeom>
              <a:noFill/>
            </p:spPr>
            <p:txBody>
              <a:bodyPr wrap="none" rtlCol="0">
                <a:spAutoFit/>
              </a:bodyPr>
              <a:lstStyle/>
              <a:p>
                <a:r>
                  <a:rPr lang="ja-JP" altLang="en-US" dirty="0" smtClean="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𝑖</m:t>
                        </m:r>
                      </m:e>
                      <m:sub>
                        <m:r>
                          <a:rPr lang="en-US" altLang="ja-JP" i="1">
                            <a:latin typeface="Cambria Math" charset="0"/>
                          </a:rPr>
                          <m:t>𝑘</m:t>
                        </m:r>
                      </m:sub>
                    </m:sSub>
                  </m:oMath>
                </a14:m>
                <a:endParaRPr lang="en-US" altLang="ja-JP" dirty="0"/>
              </a:p>
            </p:txBody>
          </p:sp>
        </mc:Choice>
        <mc:Fallback xmlns="">
          <p:sp>
            <p:nvSpPr>
              <p:cNvPr id="18" name="TextBox 17"/>
              <p:cNvSpPr txBox="1">
                <a:spLocks noRot="1" noChangeAspect="1" noMove="1" noResize="1" noEditPoints="1" noAdjustHandles="1" noChangeArrowheads="1" noChangeShapeType="1" noTextEdit="1"/>
              </p:cNvSpPr>
              <p:nvPr/>
            </p:nvSpPr>
            <p:spPr>
              <a:xfrm>
                <a:off x="758071" y="5952239"/>
                <a:ext cx="3813929" cy="369332"/>
              </a:xfrm>
              <a:prstGeom prst="rect">
                <a:avLst/>
              </a:prstGeom>
              <a:blipFill rotWithShape="0">
                <a:blip r:embed="rId2"/>
                <a:stretch>
                  <a:fillRect l="-1278" t="-4918" b="-27869"/>
                </a:stretch>
              </a:blipFill>
            </p:spPr>
            <p:txBody>
              <a:bodyPr/>
              <a:lstStyle/>
              <a:p>
                <a:r>
                  <a:rPr lang="en-US">
                    <a:noFill/>
                  </a:rPr>
                  <a:t> </a:t>
                </a:r>
              </a:p>
            </p:txBody>
          </p:sp>
        </mc:Fallback>
      </mc:AlternateContent>
      <p:sp>
        <p:nvSpPr>
          <p:cNvPr id="19" name="Rectangle 18"/>
          <p:cNvSpPr/>
          <p:nvPr/>
        </p:nvSpPr>
        <p:spPr>
          <a:xfrm>
            <a:off x="4317811" y="5952239"/>
            <a:ext cx="3344185" cy="369332"/>
          </a:xfrm>
          <a:prstGeom prst="rect">
            <a:avLst/>
          </a:prstGeom>
        </p:spPr>
        <p:txBody>
          <a:bodyPr wrap="none">
            <a:spAutoFit/>
          </a:bodyPr>
          <a:lstStyle/>
          <a:p>
            <a:r>
              <a:rPr lang="ja-JP" altLang="en-US" dirty="0"/>
              <a:t>が</a:t>
            </a:r>
            <a:r>
              <a:rPr lang="en-US" altLang="ja-JP" dirty="0"/>
              <a:t>given</a:t>
            </a:r>
            <a:r>
              <a:rPr lang="ja-JP" altLang="en-US" dirty="0"/>
              <a:t>の</a:t>
            </a:r>
            <a:r>
              <a:rPr lang="ja-JP" altLang="en-US" dirty="0" smtClean="0"/>
              <a:t>場合、</a:t>
            </a:r>
            <a:r>
              <a:rPr lang="en-US" altLang="ja-JP" dirty="0" err="1" smtClean="0"/>
              <a:t>t,n</a:t>
            </a:r>
            <a:r>
              <a:rPr lang="ja-JP" altLang="en-US" dirty="0" smtClean="0"/>
              <a:t>は推定可能</a:t>
            </a:r>
            <a:endParaRPr lang="en-US" dirty="0"/>
          </a:p>
        </p:txBody>
      </p:sp>
      <p:sp>
        <p:nvSpPr>
          <p:cNvPr id="2" name="Content Placeholder 1"/>
          <p:cNvSpPr>
            <a:spLocks noGrp="1"/>
          </p:cNvSpPr>
          <p:nvPr>
            <p:ph idx="1"/>
          </p:nvPr>
        </p:nvSpPr>
        <p:spPr/>
        <p:txBody>
          <a:bodyPr/>
          <a:lstStyle/>
          <a:p>
            <a:endParaRPr lang="en-US" dirty="0"/>
          </a:p>
        </p:txBody>
      </p:sp>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2" y="1762938"/>
            <a:ext cx="3694534" cy="369453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916" y="1762938"/>
            <a:ext cx="3694254" cy="3694254"/>
          </a:xfrm>
          <a:prstGeom prst="rect">
            <a:avLst/>
          </a:prstGeom>
          <a:solidFill>
            <a:schemeClr val="bg1"/>
          </a:solidFill>
        </p:spPr>
      </p:pic>
    </p:spTree>
    <p:extLst>
      <p:ext uri="{BB962C8B-B14F-4D97-AF65-F5344CB8AC3E}">
        <p14:creationId xmlns:p14="http://schemas.microsoft.com/office/powerpoint/2010/main" val="1148053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a:t>
            </a:r>
            <a:r>
              <a:rPr lang="en-US" altLang="ja-JP" dirty="0" smtClean="0"/>
              <a:t>3</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ja-JP" altLang="en-US" dirty="0" smtClean="0"/>
                  <a:t>各</a:t>
                </a:r>
                <a:r>
                  <a:rPr lang="en-US" altLang="ja-JP" dirty="0" smtClean="0"/>
                  <a:t>SNV</a:t>
                </a:r>
                <a:r>
                  <a:rPr lang="ja-JP" altLang="en-US" dirty="0" smtClean="0"/>
                  <a:t>について、</a:t>
                </a:r>
                <a:endParaRPr lang="en-US" altLang="ja-JP" dirty="0" smtClean="0"/>
              </a:p>
              <a:p>
                <a:pPr marL="0" indent="0">
                  <a:buNone/>
                </a:pPr>
                <a:r>
                  <a:rPr lang="en-US" dirty="0"/>
                  <a:t>	</a:t>
                </a:r>
                <a:r>
                  <a:rPr lang="ja-JP" altLang="en-US" dirty="0">
                    <a:solidFill>
                      <a:schemeClr val="accent2"/>
                    </a:solidFill>
                  </a:rPr>
                  <a:t>変異が最初に導入された部分型</a:t>
                </a:r>
                <a:r>
                  <a:rPr lang="en-US" altLang="ja-JP" dirty="0">
                    <a:solidFill>
                      <a:schemeClr val="accent2"/>
                    </a:solidFill>
                  </a:rPr>
                  <a:t> </a:t>
                </a:r>
                <a14:m>
                  <m:oMath xmlns:m="http://schemas.openxmlformats.org/officeDocument/2006/math">
                    <m:sSub>
                      <m:sSubPr>
                        <m:ctrlPr>
                          <a:rPr lang="en-US" altLang="ja-JP" i="1">
                            <a:solidFill>
                              <a:schemeClr val="accent2"/>
                            </a:solidFill>
                            <a:latin typeface="Cambria Math" charset="0"/>
                          </a:rPr>
                        </m:ctrlPr>
                      </m:sSubPr>
                      <m:e>
                        <m:r>
                          <a:rPr lang="en-US" altLang="ja-JP" i="1">
                            <a:solidFill>
                              <a:schemeClr val="accent2"/>
                            </a:solidFill>
                            <a:latin typeface="Cambria Math" charset="0"/>
                          </a:rPr>
                          <m:t>𝑖</m:t>
                        </m:r>
                      </m:e>
                      <m:sub>
                        <m:r>
                          <a:rPr lang="en-US" altLang="ja-JP" i="1">
                            <a:solidFill>
                              <a:schemeClr val="accent2"/>
                            </a:solidFill>
                            <a:latin typeface="Cambria Math" charset="0"/>
                          </a:rPr>
                          <m:t>𝑘</m:t>
                        </m:r>
                      </m:sub>
                    </m:sSub>
                  </m:oMath>
                </a14:m>
                <a:endParaRPr lang="en-US" dirty="0" smtClean="0"/>
              </a:p>
              <a:p>
                <a:pPr marL="0" indent="0">
                  <a:buNone/>
                </a:pPr>
                <a:r>
                  <a:rPr lang="ja-JP" altLang="en-US" dirty="0" smtClean="0"/>
                  <a:t>が未知の場合に、</a:t>
                </a:r>
                <a:r>
                  <a:rPr lang="ja-JP" altLang="en-US" dirty="0"/>
                  <a:t>誕生時刻</a:t>
                </a:r>
                <a14:m>
                  <m:oMath xmlns:m="http://schemas.openxmlformats.org/officeDocument/2006/math">
                    <m:r>
                      <a:rPr lang="en-US" altLang="ja-JP" i="1">
                        <a:latin typeface="Cambria Math" charset="0"/>
                      </a:rPr>
                      <m:t>𝑡</m:t>
                    </m:r>
                  </m:oMath>
                </a14:m>
                <a:r>
                  <a:rPr lang="en-US" dirty="0"/>
                  <a:t>, </a:t>
                </a:r>
                <a:r>
                  <a:rPr lang="ja-JP" altLang="en-US" dirty="0"/>
                  <a:t>構成比</a:t>
                </a:r>
                <a14:m>
                  <m:oMath xmlns:m="http://schemas.openxmlformats.org/officeDocument/2006/math">
                    <m:r>
                      <a:rPr lang="en-US" altLang="ja-JP" i="1">
                        <a:latin typeface="Cambria Math" charset="0"/>
                      </a:rPr>
                      <m:t>𝑛</m:t>
                    </m:r>
                  </m:oMath>
                </a14:m>
                <a:r>
                  <a:rPr lang="ja-JP" altLang="en-US" dirty="0"/>
                  <a:t>を推定できる</a:t>
                </a:r>
                <a:r>
                  <a:rPr lang="ja-JP" altLang="en-US" dirty="0" smtClean="0"/>
                  <a:t>か</a:t>
                </a:r>
                <a:endParaRPr lang="en-US" altLang="ja-JP" dirty="0" smtClean="0"/>
              </a:p>
              <a:p>
                <a:r>
                  <a:rPr lang="ja-JP" altLang="en-US" dirty="0" smtClean="0"/>
                  <a:t>全ての部分型を等確率で周辺化する推定モデル</a:t>
                </a:r>
                <a:endParaRPr lang="en-US" altLang="ja-JP" dirty="0" smtClean="0"/>
              </a:p>
              <a:p>
                <a:pPr marL="0" indent="0">
                  <a:buNone/>
                </a:pPr>
                <a:endParaRPr lang="en-US" altLang="ja-JP" dirty="0" smtClean="0"/>
              </a:p>
              <a:p>
                <a:pPr marL="0" indent="0">
                  <a:buNone/>
                </a:pP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8" t="-141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36006" y="3812865"/>
            <a:ext cx="7733038" cy="693839"/>
          </a:xfrm>
          <a:prstGeom prst="rect">
            <a:avLst/>
          </a:prstGeom>
        </p:spPr>
      </p:pic>
      <p:pic>
        <p:nvPicPr>
          <p:cNvPr id="5" name="Picture 4"/>
          <p:cNvPicPr>
            <a:picLocks noChangeAspect="1"/>
          </p:cNvPicPr>
          <p:nvPr/>
        </p:nvPicPr>
        <p:blipFill>
          <a:blip r:embed="rId4"/>
          <a:stretch>
            <a:fillRect/>
          </a:stretch>
        </p:blipFill>
        <p:spPr>
          <a:xfrm>
            <a:off x="1323407" y="4736894"/>
            <a:ext cx="5867400" cy="838200"/>
          </a:xfrm>
          <a:prstGeom prst="rect">
            <a:avLst/>
          </a:prstGeom>
        </p:spPr>
      </p:pic>
      <p:cxnSp>
        <p:nvCxnSpPr>
          <p:cNvPr id="6" name="Straight Connector 5"/>
          <p:cNvCxnSpPr/>
          <p:nvPr/>
        </p:nvCxnSpPr>
        <p:spPr>
          <a:xfrm flipV="1">
            <a:off x="2101304" y="4506704"/>
            <a:ext cx="599507" cy="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78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3</a:t>
            </a:r>
            <a:r>
              <a:rPr lang="ja-JP" altLang="en-US" dirty="0" smtClean="0"/>
              <a:t>ー</a:t>
            </a:r>
            <a:endParaRPr lang="en-US" dirty="0"/>
          </a:p>
        </p:txBody>
      </p:sp>
      <p:sp>
        <p:nvSpPr>
          <p:cNvPr id="15" name="TextBox 14"/>
          <p:cNvSpPr txBox="1"/>
          <p:nvPr/>
        </p:nvSpPr>
        <p:spPr>
          <a:xfrm>
            <a:off x="1643313" y="45243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729779" y="457023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599" y="4841851"/>
                <a:ext cx="6554210" cy="1843564"/>
              </a:xfrm>
            </p:spPr>
            <p:txBody>
              <a:bodyPr>
                <a:normAutofit/>
              </a:bodyPr>
              <a:lstStyle/>
              <a:p>
                <a:r>
                  <a:rPr lang="ja-JP" altLang="en-US" dirty="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𝑖</m:t>
                        </m:r>
                      </m:e>
                      <m:sub>
                        <m:r>
                          <a:rPr lang="en-US" altLang="ja-JP" i="1">
                            <a:latin typeface="Cambria Math" charset="0"/>
                          </a:rPr>
                          <m:t>𝑘</m:t>
                        </m:r>
                      </m:sub>
                    </m:sSub>
                  </m:oMath>
                </a14:m>
                <a:r>
                  <a:rPr lang="ja-JP" altLang="en-US" dirty="0"/>
                  <a:t>が未知の場合、</a:t>
                </a:r>
                <a14:m>
                  <m:oMath xmlns:m="http://schemas.openxmlformats.org/officeDocument/2006/math">
                    <m:sSub>
                      <m:sSubPr>
                        <m:ctrlPr>
                          <a:rPr lang="en-US" altLang="ja-JP" i="1">
                            <a:latin typeface="Cambria Math" charset="0"/>
                          </a:rPr>
                        </m:ctrlPr>
                      </m:sSubPr>
                      <m:e>
                        <m:r>
                          <a:rPr lang="en-US" altLang="ja-JP" i="1">
                            <a:latin typeface="Cambria Math" charset="0"/>
                          </a:rPr>
                          <m:t>𝑖</m:t>
                        </m:r>
                      </m:e>
                      <m:sub>
                        <m:r>
                          <a:rPr lang="en-US" altLang="ja-JP" i="1">
                            <a:latin typeface="Cambria Math" charset="0"/>
                          </a:rPr>
                          <m:t>𝑘</m:t>
                        </m:r>
                      </m:sub>
                    </m:sSub>
                  </m:oMath>
                </a14:m>
                <a:r>
                  <a:rPr lang="ja-JP" altLang="en-US" dirty="0"/>
                  <a:t>について周辺化する推定モデルでは、誕生時刻</a:t>
                </a:r>
                <a:r>
                  <a:rPr lang="en-US" altLang="ja-JP" dirty="0"/>
                  <a:t>t</a:t>
                </a:r>
                <a:r>
                  <a:rPr lang="ja-JP" altLang="en-US" dirty="0"/>
                  <a:t>と構成比</a:t>
                </a:r>
                <a:r>
                  <a:rPr lang="en-US" altLang="ja-JP" dirty="0"/>
                  <a:t>n</a:t>
                </a:r>
                <a:r>
                  <a:rPr lang="ja-JP" altLang="en-US" dirty="0"/>
                  <a:t>は推定</a:t>
                </a:r>
                <a:r>
                  <a:rPr lang="ja-JP" altLang="en-US" dirty="0" smtClean="0"/>
                  <a:t>できなかった。</a:t>
                </a:r>
                <a:endParaRPr lang="en-US" altLang="ja-JP" dirty="0" smtClean="0"/>
              </a:p>
              <a:p>
                <a:r>
                  <a:rPr lang="ja-JP" altLang="en-US" dirty="0" smtClean="0"/>
                  <a:t>各</a:t>
                </a:r>
                <a:r>
                  <a:rPr lang="en-US" altLang="ja-JP" dirty="0" smtClean="0"/>
                  <a:t>SNV</a:t>
                </a:r>
                <a:r>
                  <a:rPr lang="ja-JP" altLang="en-US" dirty="0" smtClean="0"/>
                  <a:t>がどの部分型に起因するのかというラベリングが、</a:t>
                </a:r>
                <a:r>
                  <a:rPr lang="ja-JP" altLang="en-US" dirty="0"/>
                  <a:t>誕生時刻</a:t>
                </a:r>
                <a:r>
                  <a:rPr lang="en-US" altLang="ja-JP" dirty="0"/>
                  <a:t>t</a:t>
                </a:r>
                <a:r>
                  <a:rPr lang="ja-JP" altLang="en-US" dirty="0"/>
                  <a:t>と構成比</a:t>
                </a:r>
                <a:r>
                  <a:rPr lang="en-US" altLang="ja-JP" dirty="0" smtClean="0"/>
                  <a:t>n</a:t>
                </a:r>
                <a:r>
                  <a:rPr lang="ja-JP" altLang="en-US" dirty="0" smtClean="0"/>
                  <a:t>の推定において重要。</a:t>
                </a:r>
                <a:endParaRPr lang="en-US" altLang="ja-JP"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599" y="4841851"/>
                <a:ext cx="6554210" cy="1843564"/>
              </a:xfrm>
              <a:blipFill rotWithShape="0">
                <a:blip r:embed="rId2"/>
                <a:stretch>
                  <a:fillRect l="-186" t="-990"/>
                </a:stretch>
              </a:blipFill>
            </p:spPr>
            <p:txBody>
              <a:bodyPr/>
              <a:lstStyle/>
              <a:p>
                <a:r>
                  <a:rPr 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71" y="1729962"/>
            <a:ext cx="2874666" cy="287466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455" y="1712892"/>
            <a:ext cx="2872289" cy="2872289"/>
          </a:xfrm>
          <a:prstGeom prst="rect">
            <a:avLst/>
          </a:prstGeom>
          <a:solidFill>
            <a:schemeClr val="bg1"/>
          </a:solidFill>
        </p:spPr>
      </p:pic>
    </p:spTree>
    <p:extLst>
      <p:ext uri="{BB962C8B-B14F-4D97-AF65-F5344CB8AC3E}">
        <p14:creationId xmlns:p14="http://schemas.microsoft.com/office/powerpoint/2010/main" val="602417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e.g</a:t>
            </a:r>
            <a:r>
              <a:rPr lang="en-US" altLang="ja-JP" dirty="0" smtClean="0"/>
              <a:t>.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8" y="2160590"/>
                <a:ext cx="6965993" cy="3880773"/>
              </a:xfrm>
            </p:spPr>
            <p:txBody>
              <a:bodyPr/>
              <a:lstStyle/>
              <a:p>
                <a:r>
                  <a:rPr lang="ja-JP" altLang="en-US" dirty="0" smtClean="0"/>
                  <a:t>前推定手法では、全ての部分型について周辺化していた</a:t>
                </a:r>
                <a:endParaRPr lang="en-US" altLang="ja-JP" dirty="0" smtClean="0"/>
              </a:p>
              <a:p>
                <a:pPr marL="0" indent="0">
                  <a:buNone/>
                </a:pPr>
                <a:r>
                  <a:rPr lang="en-US" altLang="ja-JP" dirty="0"/>
                  <a:t>	</a:t>
                </a:r>
                <a:r>
                  <a:rPr lang="en-US" altLang="ja-JP" dirty="0" smtClean="0"/>
                  <a:t>But </a:t>
                </a:r>
                <a:r>
                  <a:rPr lang="ja-JP" altLang="en-US" dirty="0" smtClean="0"/>
                  <a:t>本来、各</a:t>
                </a:r>
                <a:r>
                  <a:rPr lang="en-US" altLang="ja-JP" dirty="0" smtClean="0"/>
                  <a:t>SNV</a:t>
                </a:r>
                <a:r>
                  <a:rPr lang="ja-JP" altLang="en-US" dirty="0" smtClean="0"/>
                  <a:t>はいずれか</a:t>
                </a:r>
                <a:r>
                  <a:rPr lang="en-US" altLang="ja-JP" dirty="0" smtClean="0"/>
                  <a:t>1</a:t>
                </a:r>
                <a:r>
                  <a:rPr lang="ja-JP" altLang="en-US" dirty="0" smtClean="0"/>
                  <a:t>つの部分型に起因している</a:t>
                </a:r>
                <a:endParaRPr lang="en-US" altLang="ja-JP" dirty="0" smtClean="0"/>
              </a:p>
              <a:p>
                <a:pPr marL="0" indent="0">
                  <a:buNone/>
                </a:pPr>
                <a:r>
                  <a:rPr lang="en-US" dirty="0"/>
                  <a:t>	</a:t>
                </a:r>
                <a:r>
                  <a:rPr lang="ja-JP" altLang="en-US" dirty="0" smtClean="0"/>
                  <a:t>→</a:t>
                </a:r>
                <a:r>
                  <a:rPr lang="en-US" altLang="ja-JP" dirty="0" smtClean="0"/>
                  <a:t> SNV</a:t>
                </a:r>
                <a:r>
                  <a:rPr lang="ja-JP" altLang="en-US" dirty="0" smtClean="0"/>
                  <a:t>が、</a:t>
                </a:r>
                <a:r>
                  <a:rPr lang="en-US" altLang="ja-JP" dirty="0" smtClean="0">
                    <a:solidFill>
                      <a:srgbClr val="C00000"/>
                    </a:solidFill>
                  </a:rPr>
                  <a:t>(</a:t>
                </a:r>
                <a:r>
                  <a:rPr lang="ja-JP" altLang="en-US" dirty="0" smtClean="0">
                    <a:solidFill>
                      <a:srgbClr val="C00000"/>
                    </a:solidFill>
                  </a:rPr>
                  <a:t>正解の部分型</a:t>
                </a:r>
                <a:r>
                  <a:rPr lang="en-US" altLang="ja-JP" dirty="0" smtClean="0">
                    <a:solidFill>
                      <a:srgbClr val="C00000"/>
                    </a:solidFill>
                  </a:rPr>
                  <a:t>1</a:t>
                </a:r>
                <a:r>
                  <a:rPr lang="ja-JP" altLang="en-US" dirty="0" smtClean="0">
                    <a:solidFill>
                      <a:srgbClr val="C00000"/>
                    </a:solidFill>
                  </a:rPr>
                  <a:t>つに起因する確率</a:t>
                </a:r>
                <a:r>
                  <a:rPr lang="en-US" altLang="ja-JP" dirty="0" smtClean="0">
                    <a:solidFill>
                      <a:srgbClr val="C00000"/>
                    </a:solidFill>
                  </a:rPr>
                  <a:t>)</a:t>
                </a:r>
                <a:endParaRPr lang="en-US" altLang="ja-JP" dirty="0">
                  <a:solidFill>
                    <a:srgbClr val="C00000"/>
                  </a:solidFill>
                </a:endParaRPr>
              </a:p>
              <a:p>
                <a:pPr marL="0" indent="0">
                  <a:buNone/>
                </a:pPr>
                <a:r>
                  <a:rPr lang="en-US" altLang="ja-JP" dirty="0" smtClean="0">
                    <a:solidFill>
                      <a:srgbClr val="C00000"/>
                    </a:solidFill>
                  </a:rPr>
                  <a:t>			</a:t>
                </a:r>
                <a14:m>
                  <m:oMath xmlns:m="http://schemas.openxmlformats.org/officeDocument/2006/math">
                    <m:r>
                      <a:rPr lang="hr-HR" altLang="ja-JP" i="1" smtClean="0">
                        <a:solidFill>
                          <a:srgbClr val="C00000"/>
                        </a:solidFill>
                        <a:latin typeface="Cambria Math" charset="0"/>
                        <a:ea typeface="Cambria Math" charset="0"/>
                        <a:cs typeface="Cambria Math" charset="0"/>
                      </a:rPr>
                      <m:t>&lt;</m:t>
                    </m:r>
                  </m:oMath>
                </a14:m>
                <a:r>
                  <a:rPr lang="en-US" altLang="ja-JP" dirty="0" smtClean="0">
                    <a:solidFill>
                      <a:srgbClr val="C00000"/>
                    </a:solidFill>
                  </a:rPr>
                  <a:t> (</a:t>
                </a:r>
                <a:r>
                  <a:rPr lang="ja-JP" altLang="en-US" dirty="0" smtClean="0">
                    <a:solidFill>
                      <a:srgbClr val="C00000"/>
                    </a:solidFill>
                  </a:rPr>
                  <a:t>その他の部分型から満遍なく生じる確率の和</a:t>
                </a:r>
                <a:r>
                  <a:rPr lang="en-US" altLang="ja-JP" dirty="0" smtClean="0">
                    <a:solidFill>
                      <a:srgbClr val="C00000"/>
                    </a:solidFill>
                  </a:rPr>
                  <a:t>)</a:t>
                </a:r>
              </a:p>
              <a:p>
                <a:pPr marL="0" indent="0">
                  <a:buNone/>
                </a:pPr>
                <a:r>
                  <a:rPr lang="en-US" altLang="ja-JP" dirty="0"/>
                  <a:t>	</a:t>
                </a:r>
                <a:r>
                  <a:rPr lang="ja-JP" altLang="en-US" dirty="0" smtClean="0"/>
                  <a:t>となるように</a:t>
                </a:r>
                <a:r>
                  <a:rPr lang="en-US" altLang="ja-JP" dirty="0" smtClean="0"/>
                  <a:t>t</a:t>
                </a:r>
                <a:r>
                  <a:rPr lang="ja-JP" altLang="en-US" dirty="0" smtClean="0"/>
                  <a:t>と</a:t>
                </a:r>
                <a:r>
                  <a:rPr lang="en-US" altLang="ja-JP" dirty="0" smtClean="0"/>
                  <a:t>n</a:t>
                </a:r>
                <a:r>
                  <a:rPr lang="ja-JP" altLang="en-US" dirty="0" smtClean="0"/>
                  <a:t>が推定されてしまう</a:t>
                </a:r>
                <a:endParaRPr lang="en-US" altLang="ja-JP" dirty="0" smtClean="0"/>
              </a:p>
              <a:p>
                <a:r>
                  <a:rPr lang="ja-JP" altLang="en-US" dirty="0" smtClean="0"/>
                  <a:t>確率最大の部分型だけを取る</a:t>
                </a:r>
                <a:endParaRPr lang="en-US" altLang="ja-JP" dirty="0" smtClean="0">
                  <a:solidFill>
                    <a:schemeClr val="tx2"/>
                  </a:solidFill>
                </a:endParaRPr>
              </a:p>
              <a:p>
                <a:endParaRPr lang="en-US" dirty="0">
                  <a:solidFill>
                    <a:schemeClr val="tx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8" y="2160590"/>
                <a:ext cx="6965993" cy="3880773"/>
              </a:xfrm>
              <a:blipFill rotWithShape="0">
                <a:blip r:embed="rId2"/>
                <a:stretch>
                  <a:fillRect l="-175" t="-471"/>
                </a:stretch>
              </a:blipFill>
            </p:spPr>
            <p:txBody>
              <a:bodyPr/>
              <a:lstStyle/>
              <a:p>
                <a:r>
                  <a:rPr lang="en-US">
                    <a:noFill/>
                  </a:rPr>
                  <a:t> </a:t>
                </a:r>
              </a:p>
            </p:txBody>
          </p:sp>
        </mc:Fallback>
      </mc:AlternateContent>
      <p:sp>
        <p:nvSpPr>
          <p:cNvPr id="4"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4</a:t>
            </a:r>
            <a:r>
              <a:rPr lang="ja-JP" altLang="en-US" dirty="0" smtClean="0"/>
              <a:t>ー</a:t>
            </a:r>
            <a:endParaRPr lang="en-US" dirty="0"/>
          </a:p>
        </p:txBody>
      </p:sp>
      <p:pic>
        <p:nvPicPr>
          <p:cNvPr id="5" name="Picture 4"/>
          <p:cNvPicPr>
            <a:picLocks noChangeAspect="1"/>
          </p:cNvPicPr>
          <p:nvPr/>
        </p:nvPicPr>
        <p:blipFill>
          <a:blip r:embed="rId3"/>
          <a:stretch>
            <a:fillRect/>
          </a:stretch>
        </p:blipFill>
        <p:spPr>
          <a:xfrm>
            <a:off x="609598" y="4596412"/>
            <a:ext cx="7321255" cy="713074"/>
          </a:xfrm>
          <a:prstGeom prst="rect">
            <a:avLst/>
          </a:prstGeom>
        </p:spPr>
      </p:pic>
      <p:pic>
        <p:nvPicPr>
          <p:cNvPr id="6" name="Picture 5"/>
          <p:cNvPicPr>
            <a:picLocks noChangeAspect="1"/>
          </p:cNvPicPr>
          <p:nvPr/>
        </p:nvPicPr>
        <p:blipFill>
          <a:blip r:embed="rId4"/>
          <a:stretch>
            <a:fillRect/>
          </a:stretch>
        </p:blipFill>
        <p:spPr>
          <a:xfrm>
            <a:off x="1295904" y="5370531"/>
            <a:ext cx="5491850" cy="784550"/>
          </a:xfrm>
          <a:prstGeom prst="rect">
            <a:avLst/>
          </a:prstGeom>
        </p:spPr>
      </p:pic>
    </p:spTree>
    <p:extLst>
      <p:ext uri="{BB962C8B-B14F-4D97-AF65-F5344CB8AC3E}">
        <p14:creationId xmlns:p14="http://schemas.microsoft.com/office/powerpoint/2010/main" val="1589027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4</a:t>
            </a:r>
            <a:r>
              <a:rPr lang="ja-JP" altLang="en-US" dirty="0" smtClean="0"/>
              <a:t>ー</a:t>
            </a:r>
            <a:endParaRPr lang="en-US" dirty="0"/>
          </a:p>
        </p:txBody>
      </p:sp>
      <p:sp>
        <p:nvSpPr>
          <p:cNvPr id="15" name="TextBox 14"/>
          <p:cNvSpPr txBox="1"/>
          <p:nvPr/>
        </p:nvSpPr>
        <p:spPr>
          <a:xfrm>
            <a:off x="1643313" y="45243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729779" y="457023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p:sp>
        <p:nvSpPr>
          <p:cNvPr id="2" name="Content Placeholder 1"/>
          <p:cNvSpPr>
            <a:spLocks noGrp="1"/>
          </p:cNvSpPr>
          <p:nvPr>
            <p:ph idx="1"/>
          </p:nvPr>
        </p:nvSpPr>
        <p:spPr>
          <a:xfrm>
            <a:off x="609599" y="4841851"/>
            <a:ext cx="6554210" cy="1843564"/>
          </a:xfrm>
        </p:spPr>
        <p:txBody>
          <a:bodyPr>
            <a:normAutofit lnSpcReduction="10000"/>
          </a:bodyPr>
          <a:lstStyle/>
          <a:p>
            <a:r>
              <a:rPr lang="ja-JP" altLang="en-US" dirty="0" smtClean="0"/>
              <a:t>確率最大の部分型を取っても、</a:t>
            </a:r>
            <a:r>
              <a:rPr lang="ja-JP" altLang="en-US" dirty="0"/>
              <a:t>誕生時刻</a:t>
            </a:r>
            <a:r>
              <a:rPr lang="en-US" altLang="ja-JP" dirty="0"/>
              <a:t>t</a:t>
            </a:r>
            <a:r>
              <a:rPr lang="ja-JP" altLang="en-US" dirty="0"/>
              <a:t>と構成比</a:t>
            </a:r>
            <a:r>
              <a:rPr lang="en-US" altLang="ja-JP" dirty="0"/>
              <a:t>n</a:t>
            </a:r>
            <a:r>
              <a:rPr lang="ja-JP" altLang="en-US" dirty="0"/>
              <a:t>の</a:t>
            </a:r>
            <a:r>
              <a:rPr lang="ja-JP" altLang="en-US" dirty="0" smtClean="0"/>
              <a:t>推定はできなかった。</a:t>
            </a:r>
            <a:endParaRPr lang="en-US" altLang="ja-JP" dirty="0"/>
          </a:p>
          <a:p>
            <a:r>
              <a:rPr lang="ja-JP" altLang="en-US" dirty="0" smtClean="0"/>
              <a:t>確率最大の部分型のラベリングが、部分型</a:t>
            </a:r>
            <a:r>
              <a:rPr lang="en-US" altLang="ja-JP" dirty="0" smtClean="0"/>
              <a:t>3,4</a:t>
            </a:r>
            <a:r>
              <a:rPr lang="ja-JP" altLang="en-US" dirty="0" smtClean="0"/>
              <a:t>の親である部分型</a:t>
            </a:r>
            <a:r>
              <a:rPr lang="en-US" altLang="ja-JP" dirty="0" smtClean="0"/>
              <a:t>1,2</a:t>
            </a:r>
            <a:r>
              <a:rPr lang="ja-JP" altLang="en-US" dirty="0" smtClean="0"/>
              <a:t>に集中</a:t>
            </a:r>
            <a:endParaRPr lang="en-US" altLang="ja-JP" dirty="0" smtClean="0"/>
          </a:p>
          <a:p>
            <a:pPr marL="457200" lvl="1" indent="0">
              <a:buNone/>
            </a:pPr>
            <a:r>
              <a:rPr lang="ja-JP" altLang="en-US" dirty="0" smtClean="0"/>
              <a:t>→本当は部分型</a:t>
            </a:r>
            <a:r>
              <a:rPr lang="en-US" altLang="ja-JP" dirty="0" smtClean="0"/>
              <a:t>3, 4</a:t>
            </a:r>
            <a:r>
              <a:rPr lang="ja-JP" altLang="en-US" dirty="0" smtClean="0"/>
              <a:t>に起因する</a:t>
            </a:r>
            <a:r>
              <a:rPr lang="en-US" altLang="ja-JP" dirty="0" smtClean="0"/>
              <a:t>SNV</a:t>
            </a:r>
            <a:r>
              <a:rPr lang="ja-JP" altLang="en-US" dirty="0" smtClean="0"/>
              <a:t>も、部分型</a:t>
            </a:r>
            <a:r>
              <a:rPr lang="en-US" altLang="ja-JP" dirty="0" smtClean="0"/>
              <a:t>1, 2</a:t>
            </a:r>
            <a:r>
              <a:rPr lang="ja-JP" altLang="en-US" dirty="0" smtClean="0"/>
              <a:t>で生じて部分型</a:t>
            </a:r>
            <a:r>
              <a:rPr lang="en-US" altLang="ja-JP" dirty="0" smtClean="0"/>
              <a:t>3, 4</a:t>
            </a:r>
            <a:r>
              <a:rPr lang="ja-JP" altLang="en-US" dirty="0" smtClean="0"/>
              <a:t>に継承されたものとして推定される傾向</a:t>
            </a:r>
            <a:endParaRPr lang="en-US" altLang="ja-JP" dirty="0" smtClean="0"/>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79" y="1518107"/>
            <a:ext cx="3118703" cy="31187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373" y="1517346"/>
            <a:ext cx="2941436" cy="3119464"/>
          </a:xfrm>
          <a:prstGeom prst="rect">
            <a:avLst/>
          </a:prstGeom>
          <a:solidFill>
            <a:schemeClr val="bg1"/>
          </a:solidFill>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809" y="5161014"/>
            <a:ext cx="1746225" cy="1205238"/>
          </a:xfrm>
          <a:prstGeom prst="rect">
            <a:avLst/>
          </a:prstGeom>
        </p:spPr>
      </p:pic>
    </p:spTree>
    <p:extLst>
      <p:ext uri="{BB962C8B-B14F-4D97-AF65-F5344CB8AC3E}">
        <p14:creationId xmlns:p14="http://schemas.microsoft.com/office/powerpoint/2010/main" val="674911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3869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VAF distribution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930400"/>
            <a:ext cx="9144000" cy="3704795"/>
          </a:xfrm>
          <a:prstGeom prst="rect">
            <a:avLst/>
          </a:prstGeom>
        </p:spPr>
      </p:pic>
      <p:sp>
        <p:nvSpPr>
          <p:cNvPr id="5" name="Rectangle 4"/>
          <p:cNvSpPr/>
          <p:nvPr/>
        </p:nvSpPr>
        <p:spPr>
          <a:xfrm>
            <a:off x="5626499" y="5635195"/>
            <a:ext cx="3517501" cy="369332"/>
          </a:xfrm>
          <a:prstGeom prst="rect">
            <a:avLst/>
          </a:prstGeom>
          <a:solidFill>
            <a:schemeClr val="bg1"/>
          </a:solidFill>
        </p:spPr>
        <p:txBody>
          <a:bodyPr wrap="none">
            <a:spAutoFit/>
          </a:bodyPr>
          <a:lstStyle/>
          <a:p>
            <a:r>
              <a:rPr lang="en-US" dirty="0"/>
              <a:t>Williams et al, 2016, Nat Genet </a:t>
            </a:r>
          </a:p>
        </p:txBody>
      </p:sp>
      <p:sp>
        <p:nvSpPr>
          <p:cNvPr id="6" name="TextBox 5"/>
          <p:cNvSpPr txBox="1"/>
          <p:nvPr/>
        </p:nvSpPr>
        <p:spPr>
          <a:xfrm>
            <a:off x="0" y="1561068"/>
            <a:ext cx="6220485" cy="369332"/>
          </a:xfrm>
          <a:prstGeom prst="rect">
            <a:avLst/>
          </a:prstGeom>
          <a:noFill/>
        </p:spPr>
        <p:txBody>
          <a:bodyPr wrap="none" rtlCol="0">
            <a:spAutoFit/>
          </a:bodyPr>
          <a:lstStyle/>
          <a:p>
            <a:r>
              <a:rPr lang="ja-JP" altLang="en-US" dirty="0" smtClean="0"/>
              <a:t>胃がんの</a:t>
            </a:r>
            <a:r>
              <a:rPr lang="en-US" altLang="ja-JP" dirty="0" smtClean="0"/>
              <a:t>whole genome sequencing data</a:t>
            </a:r>
            <a:r>
              <a:rPr lang="ja-JP" altLang="en-US" dirty="0" smtClean="0"/>
              <a:t>の</a:t>
            </a:r>
            <a:r>
              <a:rPr lang="en-US" altLang="ja-JP" dirty="0" smtClean="0"/>
              <a:t>VAF distribution</a:t>
            </a:r>
            <a:endParaRPr lang="en-US" dirty="0"/>
          </a:p>
        </p:txBody>
      </p:sp>
      <p:sp>
        <p:nvSpPr>
          <p:cNvPr id="7" name="TextBox 6"/>
          <p:cNvSpPr txBox="1"/>
          <p:nvPr/>
        </p:nvSpPr>
        <p:spPr>
          <a:xfrm>
            <a:off x="72570" y="6271553"/>
            <a:ext cx="9071430" cy="369332"/>
          </a:xfrm>
          <a:prstGeom prst="rect">
            <a:avLst/>
          </a:prstGeom>
          <a:solidFill>
            <a:schemeClr val="bg1"/>
          </a:solidFill>
        </p:spPr>
        <p:txBody>
          <a:bodyPr wrap="square" rtlCol="0">
            <a:spAutoFit/>
          </a:bodyPr>
          <a:lstStyle/>
          <a:p>
            <a:r>
              <a:rPr lang="en-US" dirty="0" smtClean="0"/>
              <a:t>84x average.  5.1 SNVs per Mb in the MSS cancer. ~1.5 x 10^4 SNVs in whole genome</a:t>
            </a:r>
            <a:endParaRPr lang="en-US" dirty="0"/>
          </a:p>
        </p:txBody>
      </p:sp>
    </p:spTree>
    <p:extLst>
      <p:ext uri="{BB962C8B-B14F-4D97-AF65-F5344CB8AC3E}">
        <p14:creationId xmlns:p14="http://schemas.microsoft.com/office/powerpoint/2010/main" val="1999919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1222" y="779419"/>
            <a:ext cx="6348413" cy="3054219"/>
          </a:xfrm>
          <a:prstGeom prst="rect">
            <a:avLst/>
          </a:prstGeom>
        </p:spPr>
      </p:pic>
      <p:sp>
        <p:nvSpPr>
          <p:cNvPr id="5" name="Rectangle 4"/>
          <p:cNvSpPr/>
          <p:nvPr/>
        </p:nvSpPr>
        <p:spPr>
          <a:xfrm>
            <a:off x="4393855" y="3833638"/>
            <a:ext cx="3517501" cy="369332"/>
          </a:xfrm>
          <a:prstGeom prst="rect">
            <a:avLst/>
          </a:prstGeom>
        </p:spPr>
        <p:txBody>
          <a:bodyPr wrap="none">
            <a:spAutoFit/>
          </a:bodyPr>
          <a:lstStyle/>
          <a:p>
            <a:r>
              <a:rPr lang="en-US"/>
              <a:t>Williams et al, 2016, Nat Genet </a:t>
            </a:r>
            <a:endParaRPr lang="en-US" dirty="0"/>
          </a:p>
        </p:txBody>
      </p:sp>
      <p:sp>
        <p:nvSpPr>
          <p:cNvPr id="6" name="Rectangle 5"/>
          <p:cNvSpPr/>
          <p:nvPr/>
        </p:nvSpPr>
        <p:spPr>
          <a:xfrm>
            <a:off x="537496" y="410087"/>
            <a:ext cx="7373860" cy="369332"/>
          </a:xfrm>
          <a:prstGeom prst="rect">
            <a:avLst/>
          </a:prstGeom>
        </p:spPr>
        <p:txBody>
          <a:bodyPr wrap="square">
            <a:spAutoFit/>
          </a:bodyPr>
          <a:lstStyle/>
          <a:p>
            <a:r>
              <a:rPr lang="ja-JP" altLang="en-US" dirty="0" smtClean="0"/>
              <a:t>先行研究における</a:t>
            </a:r>
            <a:r>
              <a:rPr lang="en-US" altLang="ja-JP" dirty="0" smtClean="0"/>
              <a:t>NGS</a:t>
            </a:r>
            <a:r>
              <a:rPr lang="ja-JP" altLang="en-US" dirty="0" smtClean="0"/>
              <a:t>リードシミュレーションの</a:t>
            </a:r>
            <a:r>
              <a:rPr lang="en-US" altLang="ja-JP" dirty="0" smtClean="0"/>
              <a:t>VAF(</a:t>
            </a:r>
            <a:r>
              <a:rPr lang="ja-JP" altLang="en-US" dirty="0" smtClean="0"/>
              <a:t>中立進化の場合</a:t>
            </a:r>
            <a:r>
              <a:rPr lang="en-US" altLang="ja-JP" dirty="0" smtClean="0"/>
              <a:t>)</a:t>
            </a:r>
            <a:endParaRPr lang="en-US" dirty="0"/>
          </a:p>
        </p:txBody>
      </p:sp>
    </p:spTree>
    <p:extLst>
      <p:ext uri="{BB962C8B-B14F-4D97-AF65-F5344CB8AC3E}">
        <p14:creationId xmlns:p14="http://schemas.microsoft.com/office/powerpoint/2010/main" val="234775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55436"/>
            <a:ext cx="9144000" cy="4147127"/>
          </a:xfrm>
          <a:prstGeom prst="rect">
            <a:avLst/>
          </a:prstGeom>
        </p:spPr>
      </p:pic>
      <p:sp>
        <p:nvSpPr>
          <p:cNvPr id="5" name="TextBox 4"/>
          <p:cNvSpPr txBox="1"/>
          <p:nvPr/>
        </p:nvSpPr>
        <p:spPr>
          <a:xfrm>
            <a:off x="169817" y="986104"/>
            <a:ext cx="9144000" cy="369332"/>
          </a:xfrm>
          <a:prstGeom prst="rect">
            <a:avLst/>
          </a:prstGeom>
          <a:noFill/>
        </p:spPr>
        <p:txBody>
          <a:bodyPr wrap="square" rtlCol="0">
            <a:spAutoFit/>
          </a:bodyPr>
          <a:lstStyle/>
          <a:p>
            <a:r>
              <a:rPr lang="en-US" dirty="0" smtClean="0"/>
              <a:t>Colon cancer exome sequencing 20x. </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574766" y="6439989"/>
                <a:ext cx="7759337" cy="369332"/>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𝑒</m:t>
                        </m:r>
                      </m:sub>
                    </m:sSub>
                  </m:oMath>
                </a14:m>
                <a:r>
                  <a:rPr lang="en-US" dirty="0" smtClean="0"/>
                  <a:t>: mutations per base per effective cell division</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574766" y="6439989"/>
                <a:ext cx="7759337" cy="369332"/>
              </a:xfrm>
              <a:prstGeom prst="rect">
                <a:avLst/>
              </a:prstGeom>
              <a:blipFill rotWithShape="0">
                <a:blip r:embed="rId3"/>
                <a:stretch>
                  <a:fillRect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939293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rate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8" y="2160590"/>
                <a:ext cx="7071361" cy="3880773"/>
              </a:xfrm>
            </p:spPr>
            <p:txBody>
              <a:bodyPr/>
              <a:lstStyle/>
              <a:p>
                <a:r>
                  <a:rPr lang="en-US" dirty="0" smtClean="0"/>
                  <a:t>Point mutation rate ~ </a:t>
                </a:r>
                <a14:m>
                  <m:oMath xmlns:m="http://schemas.openxmlformats.org/officeDocument/2006/math">
                    <m:r>
                      <a:rPr lang="en-US" b="0" i="1" smtClean="0">
                        <a:latin typeface="Cambria Math" charset="0"/>
                      </a:rPr>
                      <m:t>5</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−10</m:t>
                        </m:r>
                      </m:sup>
                    </m:sSup>
                  </m:oMath>
                </a14:m>
                <a:r>
                  <a:rPr lang="en-US" dirty="0" smtClean="0"/>
                  <a:t> per base pair per cell division</a:t>
                </a:r>
              </a:p>
              <a:p>
                <a:pPr marL="0" indent="0">
                  <a:buNone/>
                </a:pPr>
                <a:r>
                  <a:rPr lang="en-US" dirty="0" smtClean="0"/>
                  <a:t>	(</a:t>
                </a:r>
                <a:r>
                  <a:rPr lang="en-US" dirty="0" err="1" smtClean="0"/>
                  <a:t>Bizic</a:t>
                </a:r>
                <a:r>
                  <a:rPr lang="en-US" dirty="0" smtClean="0"/>
                  <a:t> et al. 2010, PNAS)</a:t>
                </a:r>
              </a:p>
              <a:p>
                <a:r>
                  <a:rPr lang="en-US" dirty="0"/>
                  <a:t>Point mutation rate ~ </a:t>
                </a:r>
                <a14:m>
                  <m:oMath xmlns:m="http://schemas.openxmlformats.org/officeDocument/2006/math">
                    <m:r>
                      <a:rPr lang="en-US" i="1" dirty="0" smtClean="0">
                        <a:latin typeface="Cambria Math" charset="0"/>
                      </a:rPr>
                      <m:t>4</m:t>
                    </m:r>
                    <m:r>
                      <a:rPr lang="en-US" b="0" i="1" dirty="0" smtClean="0">
                        <a:latin typeface="Cambria Math" charset="0"/>
                      </a:rPr>
                      <m:t>.6</m:t>
                    </m:r>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10</m:t>
                        </m:r>
                      </m:e>
                      <m:sup>
                        <m:r>
                          <a:rPr lang="en-US" i="1">
                            <a:latin typeface="Cambria Math" charset="0"/>
                            <a:ea typeface="Cambria Math" charset="0"/>
                            <a:cs typeface="Cambria Math" charset="0"/>
                          </a:rPr>
                          <m:t>−10</m:t>
                        </m:r>
                      </m:sup>
                    </m:sSup>
                  </m:oMath>
                </a14:m>
                <a:r>
                  <a:rPr lang="en-US" dirty="0"/>
                  <a:t> per base pair per cell </a:t>
                </a:r>
                <a:r>
                  <a:rPr lang="en-US" dirty="0" smtClean="0"/>
                  <a:t>division in colorectal cancer (Jones </a:t>
                </a:r>
                <a:r>
                  <a:rPr lang="en-US" dirty="0"/>
                  <a:t>et al. </a:t>
                </a:r>
                <a:r>
                  <a:rPr lang="en-US" dirty="0" smtClean="0"/>
                  <a:t>2008, </a:t>
                </a:r>
                <a:r>
                  <a:rPr lang="en-US" dirty="0"/>
                  <a:t>PNAS)</a:t>
                </a:r>
              </a:p>
              <a:p>
                <a:r>
                  <a:rPr lang="en-US" dirty="0" smtClean="0">
                    <a:ea typeface="Cambria Math" charset="0"/>
                    <a:cs typeface="Cambria Math" charset="0"/>
                  </a:rPr>
                  <a:t>Range </a:t>
                </a:r>
                <a14:m>
                  <m:oMath xmlns:m="http://schemas.openxmlformats.org/officeDocument/2006/math">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10</m:t>
                        </m:r>
                      </m:e>
                      <m:sup>
                        <m:r>
                          <a:rPr lang="en-US" i="1">
                            <a:latin typeface="Cambria Math" charset="0"/>
                            <a:ea typeface="Cambria Math" charset="0"/>
                            <a:cs typeface="Cambria Math" charset="0"/>
                          </a:rPr>
                          <m:t>−10</m:t>
                        </m:r>
                      </m:sup>
                    </m:sSup>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−6</m:t>
                        </m:r>
                      </m:sup>
                    </m:sSup>
                  </m:oMath>
                </a14:m>
                <a:r>
                  <a:rPr lang="en-US" dirty="0" smtClean="0"/>
                  <a:t> per base per cell division according to </a:t>
                </a:r>
                <a:r>
                  <a:rPr lang="en-US" dirty="0"/>
                  <a:t>tumor type (</a:t>
                </a:r>
                <a:r>
                  <a:rPr lang="en-US" dirty="0" smtClean="0"/>
                  <a:t>McFarland et al. 2013, PNAS)</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8" y="2160590"/>
                <a:ext cx="7071361" cy="3880773"/>
              </a:xfrm>
              <a:blipFill rotWithShape="0">
                <a:blip r:embed="rId2"/>
                <a:stretch>
                  <a:fillRect l="-172" t="-942"/>
                </a:stretch>
              </a:blipFill>
            </p:spPr>
            <p:txBody>
              <a:bodyPr/>
              <a:lstStyle/>
              <a:p>
                <a:r>
                  <a:rPr lang="en-US">
                    <a:noFill/>
                  </a:rPr>
                  <a:t> </a:t>
                </a:r>
              </a:p>
            </p:txBody>
          </p:sp>
        </mc:Fallback>
      </mc:AlternateContent>
    </p:spTree>
    <p:extLst>
      <p:ext uri="{BB962C8B-B14F-4D97-AF65-F5344CB8AC3E}">
        <p14:creationId xmlns:p14="http://schemas.microsoft.com/office/powerpoint/2010/main" val="549313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PyClone</a:t>
            </a:r>
            <a:endParaRPr lang="en-US" dirty="0"/>
          </a:p>
        </p:txBody>
      </p:sp>
      <p:sp>
        <p:nvSpPr>
          <p:cNvPr id="3" name="Content Placeholder 2"/>
          <p:cNvSpPr>
            <a:spLocks noGrp="1"/>
          </p:cNvSpPr>
          <p:nvPr>
            <p:ph idx="1"/>
          </p:nvPr>
        </p:nvSpPr>
        <p:spPr>
          <a:xfrm>
            <a:off x="143691" y="2160590"/>
            <a:ext cx="2560320" cy="3880773"/>
          </a:xfrm>
        </p:spPr>
        <p:txBody>
          <a:bodyPr/>
          <a:lstStyle/>
          <a:p>
            <a:r>
              <a:rPr lang="en-US" dirty="0"/>
              <a:t>b</a:t>
            </a:r>
            <a:r>
              <a:rPr lang="en-US" dirty="0" smtClean="0"/>
              <a:t>: #variant reads</a:t>
            </a:r>
          </a:p>
          <a:p>
            <a:r>
              <a:rPr lang="en-US" dirty="0" smtClean="0"/>
              <a:t>d : #total reads</a:t>
            </a:r>
          </a:p>
          <a:p>
            <a:r>
              <a:rPr lang="en-US" altLang="ja-JP" dirty="0" err="1" smtClean="0"/>
              <a:t>Ψ</a:t>
            </a:r>
            <a:r>
              <a:rPr lang="en-US" altLang="ja-JP" dirty="0" smtClean="0"/>
              <a:t>: genotype</a:t>
            </a:r>
          </a:p>
          <a:p>
            <a:r>
              <a:rPr lang="el-GR" altLang="ja-JP" dirty="0" smtClean="0"/>
              <a:t>Φ</a:t>
            </a:r>
            <a:r>
              <a:rPr lang="en-US" altLang="ja-JP" dirty="0" smtClean="0"/>
              <a:t>: cellular prevalence</a:t>
            </a:r>
          </a:p>
          <a:p>
            <a:r>
              <a:rPr lang="en-US" dirty="0" smtClean="0"/>
              <a:t>t : tumor purity</a:t>
            </a:r>
            <a:endParaRPr lang="en-US" dirty="0"/>
          </a:p>
        </p:txBody>
      </p:sp>
      <p:pic>
        <p:nvPicPr>
          <p:cNvPr id="4" name="Picture 3"/>
          <p:cNvPicPr>
            <a:picLocks noChangeAspect="1"/>
          </p:cNvPicPr>
          <p:nvPr/>
        </p:nvPicPr>
        <p:blipFill>
          <a:blip r:embed="rId2"/>
          <a:stretch>
            <a:fillRect/>
          </a:stretch>
        </p:blipFill>
        <p:spPr>
          <a:xfrm>
            <a:off x="2830073" y="609600"/>
            <a:ext cx="6313927" cy="5688718"/>
          </a:xfrm>
          <a:prstGeom prst="rect">
            <a:avLst/>
          </a:prstGeom>
        </p:spPr>
      </p:pic>
    </p:spTree>
    <p:extLst>
      <p:ext uri="{BB962C8B-B14F-4D97-AF65-F5344CB8AC3E}">
        <p14:creationId xmlns:p14="http://schemas.microsoft.com/office/powerpoint/2010/main" val="275291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5734" y="609600"/>
            <a:ext cx="7140121" cy="3174500"/>
          </a:xfrm>
          <a:prstGeom prst="rect">
            <a:avLst/>
          </a:prstGeom>
        </p:spPr>
      </p:pic>
      <p:pic>
        <p:nvPicPr>
          <p:cNvPr id="5" name="Picture 4"/>
          <p:cNvPicPr>
            <a:picLocks noChangeAspect="1"/>
          </p:cNvPicPr>
          <p:nvPr/>
        </p:nvPicPr>
        <p:blipFill>
          <a:blip r:embed="rId3"/>
          <a:stretch>
            <a:fillRect/>
          </a:stretch>
        </p:blipFill>
        <p:spPr>
          <a:xfrm>
            <a:off x="896781" y="4014290"/>
            <a:ext cx="6438900" cy="1943100"/>
          </a:xfrm>
          <a:prstGeom prst="rect">
            <a:avLst/>
          </a:prstGeom>
        </p:spPr>
      </p:pic>
      <p:sp>
        <p:nvSpPr>
          <p:cNvPr id="6" name="TextBox 5"/>
          <p:cNvSpPr txBox="1"/>
          <p:nvPr/>
        </p:nvSpPr>
        <p:spPr>
          <a:xfrm>
            <a:off x="896780" y="6152606"/>
            <a:ext cx="7607139" cy="646331"/>
          </a:xfrm>
          <a:prstGeom prst="rect">
            <a:avLst/>
          </a:prstGeom>
          <a:solidFill>
            <a:schemeClr val="bg1"/>
          </a:solidFill>
        </p:spPr>
        <p:txBody>
          <a:bodyPr wrap="square" rtlCol="0">
            <a:spAutoFit/>
          </a:bodyPr>
          <a:lstStyle/>
          <a:p>
            <a:r>
              <a:rPr lang="ja-JP" altLang="en-US" dirty="0" smtClean="0"/>
              <a:t>卵巣がんの</a:t>
            </a:r>
            <a:r>
              <a:rPr lang="en-US" altLang="ja-JP" dirty="0" smtClean="0"/>
              <a:t>exome sequencing data (UDT-</a:t>
            </a:r>
            <a:r>
              <a:rPr lang="en-US" altLang="ja-JP" dirty="0" err="1"/>
              <a:t>S</a:t>
            </a:r>
            <a:r>
              <a:rPr lang="en-US" altLang="ja-JP" dirty="0" err="1" smtClean="0"/>
              <a:t>eq</a:t>
            </a:r>
            <a:r>
              <a:rPr lang="en-US" altLang="ja-JP" dirty="0" smtClean="0"/>
              <a:t> 5000x). 49 validated mutations. </a:t>
            </a:r>
            <a:endParaRPr lang="en-US" dirty="0"/>
          </a:p>
        </p:txBody>
      </p:sp>
    </p:spTree>
    <p:extLst>
      <p:ext uri="{BB962C8B-B14F-4D97-AF65-F5344CB8AC3E}">
        <p14:creationId xmlns:p14="http://schemas.microsoft.com/office/powerpoint/2010/main" val="1149019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rate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2160590"/>
                <a:ext cx="7201990" cy="3880773"/>
              </a:xfrm>
            </p:spPr>
            <p:txBody>
              <a:bodyPr/>
              <a:lstStyle/>
              <a:p>
                <a14:m>
                  <m:oMath xmlns:m="http://schemas.openxmlformats.org/officeDocument/2006/math">
                    <m:f>
                      <m:fPr>
                        <m:ctrlPr>
                          <a:rPr lang="bg-BG" b="0" i="1" smtClean="0">
                            <a:latin typeface="Cambria Math" charset="0"/>
                          </a:rPr>
                        </m:ctrlPr>
                      </m:fPr>
                      <m:num>
                        <m:r>
                          <a:rPr lang="en-US" b="0" i="1" smtClean="0">
                            <a:latin typeface="Cambria Math" charset="0"/>
                          </a:rPr>
                          <m:t>𝑡𝑜𝑡𝑎𝑙</m:t>
                        </m:r>
                        <m:r>
                          <a:rPr lang="en-US" b="0" i="1" smtClean="0">
                            <a:latin typeface="Cambria Math" charset="0"/>
                          </a:rPr>
                          <m:t> </m:t>
                        </m:r>
                        <m:r>
                          <a:rPr lang="en-US" b="0" i="1" smtClean="0">
                            <a:latin typeface="Cambria Math" charset="0"/>
                          </a:rPr>
                          <m:t>𝑐h𝑎𝑛𝑔𝑒</m:t>
                        </m:r>
                        <m:r>
                          <a:rPr lang="en-US" b="0" i="1" smtClean="0">
                            <a:latin typeface="Cambria Math" charset="0"/>
                          </a:rPr>
                          <m:t> </m:t>
                        </m:r>
                        <m:r>
                          <a:rPr lang="en-US" b="0" i="1" smtClean="0">
                            <a:latin typeface="Cambria Math" charset="0"/>
                          </a:rPr>
                          <m:t>𝑖𝑛</m:t>
                        </m:r>
                        <m:func>
                          <m:funcPr>
                            <m:ctrlPr>
                              <a:rPr lang="en-US" b="0" i="1" smtClean="0">
                                <a:latin typeface="Cambria Math" charset="0"/>
                              </a:rPr>
                            </m:ctrlPr>
                          </m:funcPr>
                          <m:fName>
                            <m:r>
                              <m:rPr>
                                <m:sty m:val="p"/>
                              </m:rPr>
                              <a:rPr lang="en-US" b="0" i="0" smtClean="0">
                                <a:latin typeface="Cambria Math" charset="0"/>
                              </a:rPr>
                              <m:t>log</m:t>
                            </m:r>
                          </m:fName>
                          <m:e>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𝑐𝑒𝑙𝑙𝑠</m:t>
                            </m:r>
                          </m:e>
                        </m:func>
                      </m:num>
                      <m:den>
                        <m:r>
                          <a:rPr lang="en-US" b="0" i="1" smtClean="0">
                            <a:latin typeface="Cambria Math" charset="0"/>
                          </a:rPr>
                          <m:t>𝑑𝑎𝑦</m:t>
                        </m:r>
                      </m:den>
                    </m:f>
                  </m:oMath>
                </a14:m>
                <a:r>
                  <a:rPr lang="en-US" b="0" dirty="0" smtClean="0"/>
                  <a:t> </a:t>
                </a:r>
                <a14:m>
                  <m:oMath xmlns:m="http://schemas.openxmlformats.org/officeDocument/2006/math">
                    <m:r>
                      <a:rPr lang="en-US" b="0" i="1" smtClean="0">
                        <a:latin typeface="Cambria Math" charset="0"/>
                      </a:rPr>
                      <m:t>=0.069</m:t>
                    </m:r>
                  </m:oMath>
                </a14:m>
                <a:r>
                  <a:rPr lang="en-US" dirty="0" smtClean="0"/>
                  <a:t> in colorectal </a:t>
                </a:r>
                <a:r>
                  <a:rPr lang="en-US" dirty="0"/>
                  <a:t>cancer </a:t>
                </a:r>
                <a:r>
                  <a:rPr lang="en-US" dirty="0" err="1" smtClean="0"/>
                  <a:t>panitumumab</a:t>
                </a:r>
                <a:r>
                  <a:rPr lang="en-US" dirty="0" smtClean="0"/>
                  <a:t> resistant cells using </a:t>
                </a:r>
                <a:r>
                  <a:rPr lang="en-US" dirty="0" err="1" smtClean="0"/>
                  <a:t>ctDNA</a:t>
                </a:r>
                <a:r>
                  <a:rPr lang="en-US" dirty="0" smtClean="0"/>
                  <a:t> data (Diaz et al. 2012 Nature)</a:t>
                </a:r>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2160590"/>
                <a:ext cx="7201990" cy="3880773"/>
              </a:xfrm>
              <a:blipFill rotWithShape="0">
                <a:blip r:embed="rId2"/>
                <a:stretch>
                  <a:fillRect l="-169" t="-659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175873" y="3429000"/>
            <a:ext cx="5215164" cy="3132513"/>
          </a:xfrm>
          <a:prstGeom prst="rect">
            <a:avLst/>
          </a:prstGeom>
        </p:spPr>
      </p:pic>
    </p:spTree>
    <p:extLst>
      <p:ext uri="{BB962C8B-B14F-4D97-AF65-F5344CB8AC3E}">
        <p14:creationId xmlns:p14="http://schemas.microsoft.com/office/powerpoint/2010/main" val="1398774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smtClean="0"/>
                  <a:t>がんの中立進化の同定</a:t>
                </a:r>
                <a:r>
                  <a:rPr lang="en-US" altLang="ja-JP" dirty="0" smtClean="0"/>
                  <a:t> (Williams et al., 2016, Nat Genet)</a:t>
                </a:r>
              </a:p>
              <a:p>
                <a:pPr lvl="1"/>
                <a:r>
                  <a:rPr lang="ja-JP" altLang="en-US" smtClean="0"/>
                  <a:t>がんの発展に直接寄与しない</a:t>
                </a:r>
                <a:r>
                  <a:rPr lang="ja-JP" altLang="en-US" smtClean="0">
                    <a:solidFill>
                      <a:srgbClr val="FF0000"/>
                    </a:solidFill>
                  </a:rPr>
                  <a:t>パッセンジャー変異</a:t>
                </a:r>
                <a:r>
                  <a:rPr lang="ja-JP" altLang="en-US" smtClean="0"/>
                  <a:t>に着目</a:t>
                </a:r>
                <a:endParaRPr lang="en-US" altLang="ja-JP" dirty="0" smtClean="0"/>
              </a:p>
              <a:p>
                <a:pPr lvl="1"/>
                <a:r>
                  <a:rPr lang="ja-JP" altLang="en-US" smtClean="0"/>
                  <a:t>選択圧の働かない</a:t>
                </a:r>
                <a:r>
                  <a:rPr lang="ja-JP" altLang="en-US" smtClean="0">
                    <a:solidFill>
                      <a:srgbClr val="FF0000"/>
                    </a:solidFill>
                  </a:rPr>
                  <a:t>パッセンジャー変異</a:t>
                </a:r>
                <a:r>
                  <a:rPr lang="ja-JP" altLang="en-US" smtClean="0"/>
                  <a:t>に対して、</a:t>
                </a:r>
                <a:r>
                  <a:rPr lang="ja-JP" altLang="en-US" smtClean="0">
                    <a:solidFill>
                      <a:srgbClr val="FF0000"/>
                    </a:solidFill>
                  </a:rPr>
                  <a:t>中立進化</a:t>
                </a:r>
                <a:r>
                  <a:rPr lang="ja-JP" altLang="en-US" smtClean="0"/>
                  <a:t>のモデルを仮定</a:t>
                </a:r>
                <a:endParaRPr lang="en-US" altLang="ja-JP" dirty="0" smtClean="0"/>
              </a:p>
              <a:p>
                <a:pPr marL="457200" lvl="1" indent="0">
                  <a:buNone/>
                </a:pPr>
                <a:r>
                  <a:rPr lang="ja-JP" altLang="en-US" smtClean="0"/>
                  <a:t>→</a:t>
                </a:r>
                <a:r>
                  <a:rPr lang="en-US" altLang="ja-JP" dirty="0"/>
                  <a:t> </a:t>
                </a:r>
                <a:r>
                  <a:rPr lang="ja-JP" altLang="en-US"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smtClean="0">
                    <a:solidFill>
                      <a:srgbClr val="FF0000"/>
                    </a:solidFill>
                  </a:rPr>
                  <a:t>の情報</a:t>
                </a:r>
                <a:r>
                  <a:rPr lang="ja-JP" altLang="en-US"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smtClean="0"/>
                  <a:t>データから変異コール</a:t>
                </a:r>
                <a:r>
                  <a:rPr lang="en-US" altLang="ja-JP" dirty="0" smtClean="0"/>
                  <a:t> </a:t>
                </a:r>
                <a:r>
                  <a:rPr lang="ja-JP" altLang="en-US" smtClean="0"/>
                  <a:t>→</a:t>
                </a:r>
                <a:r>
                  <a:rPr lang="en-US" altLang="ja-JP" dirty="0" smtClean="0"/>
                  <a:t> </a:t>
                </a:r>
                <a:r>
                  <a:rPr lang="ja-JP" altLang="en-US"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smtClean="0"/>
                  <a:t>ならば中立進化</a:t>
                </a:r>
                <a:endParaRPr lang="en-US" altLang="ja-JP" dirty="0"/>
              </a:p>
              <a:p>
                <a:pPr marL="457200" lvl="1" indent="0">
                  <a:buNone/>
                </a:pPr>
                <a:r>
                  <a:rPr lang="ja-JP" altLang="en-US" smtClean="0"/>
                  <a:t>→</a:t>
                </a:r>
                <a:r>
                  <a:rPr lang="en-US" altLang="ja-JP" dirty="0" smtClean="0"/>
                  <a:t> 323 / 904 </a:t>
                </a:r>
                <a:r>
                  <a:rPr lang="ja-JP" altLang="en-US" smtClean="0"/>
                  <a:t>腫瘍サンプルが中立進化と同定</a:t>
                </a:r>
                <a:endParaRPr lang="en-US" altLang="ja-JP" dirty="0" smtClean="0"/>
              </a:p>
              <a:p>
                <a:pPr lvl="1"/>
                <a:r>
                  <a:rPr lang="ja-JP" altLang="en-US" smtClean="0">
                    <a:solidFill>
                      <a:srgbClr val="FF0000"/>
                    </a:solidFill>
                  </a:rPr>
                  <a:t>単一の部分型</a:t>
                </a:r>
                <a:r>
                  <a:rPr lang="ja-JP" altLang="en-US" smtClean="0"/>
                  <a:t>のみで構成されている場合、</a:t>
                </a:r>
                <a:r>
                  <a:rPr lang="ja-JP" altLang="en-US"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dirty="0" smtClean="0"/>
              <a:t>の</a:t>
            </a:r>
            <a:r>
              <a:rPr lang="en-US" altLang="ja-JP" dirty="0" smtClean="0"/>
              <a:t>NGS</a:t>
            </a:r>
            <a:r>
              <a:rPr lang="ja-JP" altLang="en-US" dirty="0"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2114" y="919738"/>
            <a:ext cx="6596405" cy="5337839"/>
          </a:xfrm>
          <a:prstGeom prst="rect">
            <a:avLst/>
          </a:prstGeom>
        </p:spPr>
      </p:pic>
      <p:sp>
        <p:nvSpPr>
          <p:cNvPr id="5" name="TextBox 4"/>
          <p:cNvSpPr txBox="1"/>
          <p:nvPr/>
        </p:nvSpPr>
        <p:spPr>
          <a:xfrm>
            <a:off x="3768941" y="6257577"/>
            <a:ext cx="3701143" cy="369332"/>
          </a:xfrm>
          <a:prstGeom prst="rect">
            <a:avLst/>
          </a:prstGeom>
          <a:noFill/>
        </p:spPr>
        <p:txBody>
          <a:bodyPr wrap="square" rtlCol="0">
            <a:spAutoFit/>
          </a:bodyPr>
          <a:lstStyle/>
          <a:p>
            <a:r>
              <a:rPr lang="en-US" dirty="0" err="1" smtClean="0"/>
              <a:t>Yoo</a:t>
            </a:r>
            <a:r>
              <a:rPr lang="en-US" dirty="0" smtClean="0"/>
              <a:t> et al. 2015, PLOS ONE</a:t>
            </a:r>
            <a:endParaRPr lang="en-US" dirty="0"/>
          </a:p>
        </p:txBody>
      </p:sp>
      <p:sp>
        <p:nvSpPr>
          <p:cNvPr id="6" name="TextBox 5"/>
          <p:cNvSpPr txBox="1"/>
          <p:nvPr/>
        </p:nvSpPr>
        <p:spPr>
          <a:xfrm>
            <a:off x="928914" y="551543"/>
            <a:ext cx="6541170" cy="369332"/>
          </a:xfrm>
          <a:prstGeom prst="rect">
            <a:avLst/>
          </a:prstGeom>
          <a:noFill/>
        </p:spPr>
        <p:txBody>
          <a:bodyPr wrap="square" rtlCol="0">
            <a:spAutoFit/>
          </a:bodyPr>
          <a:lstStyle/>
          <a:p>
            <a:r>
              <a:rPr lang="en-US" dirty="0" smtClean="0"/>
              <a:t>Specific growth rate of Breast cancer</a:t>
            </a:r>
            <a:endParaRPr lang="en-US" dirty="0"/>
          </a:p>
        </p:txBody>
      </p:sp>
    </p:spTree>
    <p:extLst>
      <p:ext uri="{BB962C8B-B14F-4D97-AF65-F5344CB8AC3E}">
        <p14:creationId xmlns:p14="http://schemas.microsoft.com/office/powerpoint/2010/main" val="695991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742" y="1159986"/>
            <a:ext cx="4979307" cy="3740399"/>
          </a:xfrm>
          <a:prstGeom prst="rect">
            <a:avLst/>
          </a:prstGeom>
        </p:spPr>
      </p:pic>
      <p:sp>
        <p:nvSpPr>
          <p:cNvPr id="5" name="TextBox 4"/>
          <p:cNvSpPr txBox="1"/>
          <p:nvPr/>
        </p:nvSpPr>
        <p:spPr>
          <a:xfrm>
            <a:off x="3244395" y="5109811"/>
            <a:ext cx="3701143" cy="369332"/>
          </a:xfrm>
          <a:prstGeom prst="rect">
            <a:avLst/>
          </a:prstGeom>
          <a:noFill/>
        </p:spPr>
        <p:txBody>
          <a:bodyPr wrap="square" rtlCol="0">
            <a:spAutoFit/>
          </a:bodyPr>
          <a:lstStyle/>
          <a:p>
            <a:r>
              <a:rPr lang="en-US" dirty="0" err="1" smtClean="0"/>
              <a:t>Yoo</a:t>
            </a:r>
            <a:r>
              <a:rPr lang="en-US" dirty="0" smtClean="0"/>
              <a:t> et al. 2015, PLOS ONE</a:t>
            </a:r>
            <a:endParaRPr lang="en-US" dirty="0"/>
          </a:p>
        </p:txBody>
      </p:sp>
      <p:sp>
        <p:nvSpPr>
          <p:cNvPr id="6" name="TextBox 5"/>
          <p:cNvSpPr txBox="1"/>
          <p:nvPr/>
        </p:nvSpPr>
        <p:spPr>
          <a:xfrm>
            <a:off x="754742" y="681015"/>
            <a:ext cx="5297714" cy="369332"/>
          </a:xfrm>
          <a:prstGeom prst="rect">
            <a:avLst/>
          </a:prstGeom>
          <a:noFill/>
        </p:spPr>
        <p:txBody>
          <a:bodyPr wrap="square" rtlCol="0">
            <a:spAutoFit/>
          </a:bodyPr>
          <a:lstStyle/>
          <a:p>
            <a:r>
              <a:rPr lang="en-US" dirty="0" smtClean="0"/>
              <a:t>Disease-Free Survival is higher in Low SGR case</a:t>
            </a:r>
            <a:endParaRPr lang="en-US" dirty="0"/>
          </a:p>
        </p:txBody>
      </p:sp>
    </p:spTree>
    <p:extLst>
      <p:ext uri="{BB962C8B-B14F-4D97-AF65-F5344CB8AC3E}">
        <p14:creationId xmlns:p14="http://schemas.microsoft.com/office/powerpoint/2010/main" val="185950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tumor cells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Bozic et al. 2010, PNAS modeled that </a:t>
                </a:r>
                <a:r>
                  <a:rPr lang="en-US" dirty="0"/>
                  <a:t>t</a:t>
                </a:r>
                <a:r>
                  <a:rPr lang="en-US" dirty="0" smtClean="0"/>
                  <a:t>he tumor can be detected if they have more than</a:t>
                </a:r>
                <a14:m>
                  <m:oMath xmlns:m="http://schemas.openxmlformats.org/officeDocument/2006/math">
                    <m:sSup>
                      <m:sSupPr>
                        <m:ctrlPr>
                          <a:rPr lang="en-US" i="1" smtClean="0">
                            <a:latin typeface="Cambria Math" charset="0"/>
                          </a:rPr>
                        </m:ctrlPr>
                      </m:sSupPr>
                      <m:e>
                        <m:r>
                          <a:rPr lang="en-US" b="0" i="1" smtClean="0">
                            <a:latin typeface="Cambria Math" charset="0"/>
                          </a:rPr>
                          <m:t> 10</m:t>
                        </m:r>
                      </m:e>
                      <m:sup>
                        <m:r>
                          <a:rPr lang="en-US" b="0" i="1" smtClean="0">
                            <a:latin typeface="Cambria Math" charset="0"/>
                          </a:rPr>
                          <m:t>6 </m:t>
                        </m:r>
                      </m:sup>
                    </m:sSup>
                  </m:oMath>
                </a14:m>
                <a:r>
                  <a:rPr lang="en-US" dirty="0" smtClean="0"/>
                  <a:t>cells (~ </a:t>
                </a:r>
                <a14:m>
                  <m:oMath xmlns:m="http://schemas.openxmlformats.org/officeDocument/2006/math">
                    <m:r>
                      <a:rPr lang="en-US" b="0" i="1" smtClean="0">
                        <a:latin typeface="Cambria Math" charset="0"/>
                      </a:rPr>
                      <m:t>1 </m:t>
                    </m:r>
                    <m:sSup>
                      <m:sSupPr>
                        <m:ctrlPr>
                          <a:rPr lang="en-US" b="0" i="1" smtClean="0">
                            <a:latin typeface="Cambria Math" charset="0"/>
                          </a:rPr>
                        </m:ctrlPr>
                      </m:sSupPr>
                      <m:e>
                        <m:r>
                          <a:rPr lang="en-US" b="0" i="1" smtClean="0">
                            <a:latin typeface="Cambria Math" charset="0"/>
                          </a:rPr>
                          <m:t>𝑚𝑚</m:t>
                        </m:r>
                      </m:e>
                      <m:sup>
                        <m:r>
                          <a:rPr lang="en-US" b="0" i="1" smtClean="0">
                            <a:latin typeface="Cambria Math" charset="0"/>
                          </a:rPr>
                          <m:t>3</m:t>
                        </m:r>
                      </m:sup>
                    </m:sSup>
                  </m:oMath>
                </a14:m>
                <a:r>
                  <a:rPr lang="en-US" dirty="0" smtClean="0"/>
                  <a:t>).</a:t>
                </a:r>
              </a:p>
              <a:p>
                <a14:m>
                  <m:oMath xmlns:m="http://schemas.openxmlformats.org/officeDocument/2006/math">
                    <m:sSup>
                      <m:sSupPr>
                        <m:ctrlPr>
                          <a:rPr lang="en-US" i="1" smtClean="0">
                            <a:latin typeface="Cambria Math" charset="0"/>
                          </a:rPr>
                        </m:ctrlPr>
                      </m:sSupPr>
                      <m:e>
                        <m:r>
                          <a:rPr lang="en-US" b="0" i="1" smtClean="0">
                            <a:latin typeface="Cambria Math" charset="0"/>
                          </a:rPr>
                          <m:t>10</m:t>
                        </m:r>
                      </m:e>
                      <m:sup>
                        <m:r>
                          <a:rPr lang="en-US" b="0" i="1" smtClean="0">
                            <a:latin typeface="Cambria Math" charset="0"/>
                          </a:rPr>
                          <m:t>9</m:t>
                        </m:r>
                      </m:sup>
                    </m:sSup>
                  </m:oMath>
                </a14:m>
                <a:r>
                  <a:rPr lang="en-US" dirty="0" smtClean="0"/>
                  <a:t> cells in </a:t>
                </a:r>
                <a14:m>
                  <m:oMath xmlns:m="http://schemas.openxmlformats.org/officeDocument/2006/math">
                    <m:r>
                      <a:rPr lang="en-US" b="0" i="1" smtClean="0">
                        <a:latin typeface="Cambria Math" charset="0"/>
                      </a:rPr>
                      <m:t>1 </m:t>
                    </m:r>
                    <m:sSup>
                      <m:sSupPr>
                        <m:ctrlPr>
                          <a:rPr lang="en-US" b="0" i="1" smtClean="0">
                            <a:latin typeface="Cambria Math" charset="0"/>
                          </a:rPr>
                        </m:ctrlPr>
                      </m:sSupPr>
                      <m:e>
                        <m:r>
                          <a:rPr lang="en-US" b="0" i="1" smtClean="0">
                            <a:latin typeface="Cambria Math" charset="0"/>
                          </a:rPr>
                          <m:t>𝑐𝑚</m:t>
                        </m:r>
                      </m:e>
                      <m:sup>
                        <m:r>
                          <a:rPr lang="en-US" b="0" i="1" smtClean="0">
                            <a:latin typeface="Cambria Math" charset="0"/>
                          </a:rPr>
                          <m:t>3</m:t>
                        </m:r>
                      </m:sup>
                    </m:sSup>
                  </m:oMath>
                </a14:m>
                <a:r>
                  <a:rPr lang="en-US" dirty="0" smtClean="0"/>
                  <a:t> and it weights 0.52 g (</a:t>
                </a:r>
                <a:r>
                  <a:rPr lang="en-US" dirty="0" err="1" smtClean="0"/>
                  <a:t>Friberg</a:t>
                </a:r>
                <a:r>
                  <a:rPr lang="en-US" dirty="0" smtClean="0"/>
                  <a:t> et al. 1997, J </a:t>
                </a:r>
                <a:r>
                  <a:rPr lang="en-US" dirty="0" err="1" smtClean="0"/>
                  <a:t>Surg</a:t>
                </a:r>
                <a:r>
                  <a:rPr lang="en-US" dirty="0" smtClean="0"/>
                  <a:t> </a:t>
                </a:r>
                <a:r>
                  <a:rPr lang="en-US" dirty="0" err="1" smtClean="0"/>
                  <a:t>Oncol</a:t>
                </a:r>
                <a:r>
                  <a:rPr lang="en-US" dirty="0" smtClean="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92" t="-188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43608" y="3533527"/>
            <a:ext cx="3637721" cy="3324473"/>
          </a:xfrm>
          <a:prstGeom prst="rect">
            <a:avLst/>
          </a:prstGeom>
        </p:spPr>
      </p:pic>
    </p:spTree>
    <p:extLst>
      <p:ext uri="{BB962C8B-B14F-4D97-AF65-F5344CB8AC3E}">
        <p14:creationId xmlns:p14="http://schemas.microsoft.com/office/powerpoint/2010/main" val="682842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Subtype decomposition using EM algorithm</a:t>
            </a:r>
            <a:endParaRPr lang="en-US" dirty="0"/>
          </a:p>
        </p:txBody>
      </p:sp>
      <p:sp>
        <p:nvSpPr>
          <p:cNvPr id="3" name="Content Placeholder 2"/>
          <p:cNvSpPr>
            <a:spLocks noGrp="1"/>
          </p:cNvSpPr>
          <p:nvPr>
            <p:ph idx="1"/>
          </p:nvPr>
        </p:nvSpPr>
        <p:spPr/>
        <p:txBody>
          <a:bodyPr/>
          <a:lstStyle/>
          <a:p>
            <a:r>
              <a:rPr lang="en-US" dirty="0" smtClean="0"/>
              <a:t>TITAN, </a:t>
            </a:r>
            <a:r>
              <a:rPr lang="en-US" dirty="0" err="1" smtClean="0"/>
              <a:t>SciClone</a:t>
            </a:r>
            <a:r>
              <a:rPr lang="en-US" dirty="0" smtClean="0"/>
              <a:t>, </a:t>
            </a:r>
            <a:r>
              <a:rPr lang="en-US" dirty="0" err="1" smtClean="0"/>
              <a:t>BitPhylogeny</a:t>
            </a:r>
            <a:endParaRPr lang="en-US" dirty="0"/>
          </a:p>
          <a:p>
            <a:r>
              <a:rPr lang="ja-JP" altLang="en-US" dirty="0" smtClean="0"/>
              <a:t>例えば、</a:t>
            </a:r>
            <a:r>
              <a:rPr lang="en-US" altLang="ja-JP" dirty="0" err="1" smtClean="0"/>
              <a:t>SciClone</a:t>
            </a:r>
            <a:r>
              <a:rPr lang="ja-JP" altLang="en-US" dirty="0" smtClean="0"/>
              <a:t>では、各</a:t>
            </a:r>
            <a:r>
              <a:rPr lang="en-US" altLang="ja-JP" dirty="0" smtClean="0"/>
              <a:t>SNV</a:t>
            </a:r>
            <a:r>
              <a:rPr lang="ja-JP" altLang="en-US" dirty="0" smtClean="0"/>
              <a:t>がどの部分型に属するかを隠れ状態にし、</a:t>
            </a:r>
            <a:r>
              <a:rPr lang="en-US" altLang="ja-JP" dirty="0" smtClean="0"/>
              <a:t>EM</a:t>
            </a:r>
            <a:r>
              <a:rPr lang="ja-JP" altLang="en-US" dirty="0" smtClean="0"/>
              <a:t>アルゴリズムでクラスタリングしている。</a:t>
            </a:r>
            <a:endParaRPr lang="en-US" altLang="ja-JP" dirty="0" smtClean="0"/>
          </a:p>
          <a:p>
            <a:r>
              <a:rPr lang="ja-JP" altLang="en-US" dirty="0" smtClean="0"/>
              <a:t>あるいは、</a:t>
            </a:r>
            <a:r>
              <a:rPr lang="en-US" altLang="ja-JP" dirty="0" smtClean="0"/>
              <a:t>SNV</a:t>
            </a:r>
            <a:r>
              <a:rPr lang="ja-JP" altLang="en-US" dirty="0" smtClean="0"/>
              <a:t>の</a:t>
            </a:r>
            <a:r>
              <a:rPr lang="en-US" altLang="ja-JP" dirty="0" smtClean="0"/>
              <a:t>VAF</a:t>
            </a:r>
            <a:r>
              <a:rPr lang="ja-JP" altLang="en-US" dirty="0" smtClean="0"/>
              <a:t>の</a:t>
            </a:r>
            <a:r>
              <a:rPr lang="en-US" altLang="ja-JP" dirty="0" smtClean="0"/>
              <a:t>posterior distribution</a:t>
            </a:r>
            <a:r>
              <a:rPr lang="ja-JP" altLang="en-US" dirty="0" smtClean="0"/>
              <a:t>を</a:t>
            </a:r>
            <a:r>
              <a:rPr lang="en-US" altLang="ja-JP" dirty="0" smtClean="0"/>
              <a:t>MCMC</a:t>
            </a:r>
            <a:r>
              <a:rPr lang="ja-JP" altLang="en-US" dirty="0" smtClean="0"/>
              <a:t>で計算し、</a:t>
            </a:r>
            <a:r>
              <a:rPr lang="en-US" altLang="ja-JP" dirty="0" smtClean="0"/>
              <a:t>SNV</a:t>
            </a:r>
            <a:r>
              <a:rPr lang="ja-JP" altLang="en-US" dirty="0" smtClean="0"/>
              <a:t>がどの部分型に属するかクラスタリング</a:t>
            </a:r>
            <a:endParaRPr lang="en-US" dirty="0"/>
          </a:p>
        </p:txBody>
      </p:sp>
    </p:spTree>
    <p:extLst>
      <p:ext uri="{BB962C8B-B14F-4D97-AF65-F5344CB8AC3E}">
        <p14:creationId xmlns:p14="http://schemas.microsoft.com/office/powerpoint/2010/main" val="388649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Identifiability of t and alpha</a:t>
            </a:r>
            <a:endParaRPr lang="en-US" dirty="0"/>
          </a:p>
        </p:txBody>
      </p:sp>
      <p:sp>
        <p:nvSpPr>
          <p:cNvPr id="3" name="Content Placeholder 2"/>
          <p:cNvSpPr>
            <a:spLocks noGrp="1"/>
          </p:cNvSpPr>
          <p:nvPr>
            <p:ph idx="1"/>
          </p:nvPr>
        </p:nvSpPr>
        <p:spPr/>
        <p:txBody>
          <a:bodyPr/>
          <a:lstStyle/>
          <a:p>
            <a:r>
              <a:rPr lang="en-US" dirty="0" smtClean="0"/>
              <a:t>Alpha, t, n</a:t>
            </a:r>
            <a:r>
              <a:rPr lang="ja-JP" altLang="en-US" dirty="0" smtClean="0"/>
              <a:t>のいずれか</a:t>
            </a:r>
            <a:r>
              <a:rPr lang="en-US" altLang="ja-JP" dirty="0" smtClean="0"/>
              <a:t>2</a:t>
            </a:r>
            <a:r>
              <a:rPr lang="ja-JP" altLang="en-US" dirty="0" smtClean="0"/>
              <a:t>つが独立変数</a:t>
            </a:r>
            <a:endParaRPr lang="en-US" altLang="ja-JP" dirty="0" smtClean="0"/>
          </a:p>
          <a:p>
            <a:r>
              <a:rPr lang="en-US" altLang="ja-JP" dirty="0"/>
              <a:t>t</a:t>
            </a:r>
            <a:r>
              <a:rPr lang="ja-JP" altLang="en-US" dirty="0" smtClean="0"/>
              <a:t>と</a:t>
            </a:r>
            <a:r>
              <a:rPr lang="en-US" altLang="ja-JP" dirty="0" smtClean="0"/>
              <a:t>n</a:t>
            </a:r>
            <a:r>
              <a:rPr lang="ja-JP" altLang="en-US" dirty="0" smtClean="0"/>
              <a:t>を独立変数にとって考えると、</a:t>
            </a:r>
            <a:endParaRPr lang="en-US" altLang="ja-JP" dirty="0" smtClean="0"/>
          </a:p>
          <a:p>
            <a:r>
              <a:rPr lang="ja-JP" altLang="en-US" dirty="0" smtClean="0"/>
              <a:t>変異アレル頻度分布</a:t>
            </a:r>
            <a:r>
              <a:rPr lang="en-US" altLang="ja-JP" dirty="0" smtClean="0"/>
              <a:t> (VAF) </a:t>
            </a:r>
            <a:r>
              <a:rPr lang="ja-JP" altLang="en-US" dirty="0" smtClean="0"/>
              <a:t>が</a:t>
            </a:r>
            <a:r>
              <a:rPr lang="en-US" altLang="ja-JP" dirty="0" smtClean="0"/>
              <a:t>fixation</a:t>
            </a:r>
            <a:r>
              <a:rPr lang="ja-JP" altLang="en-US" dirty="0" smtClean="0"/>
              <a:t>に寄るか</a:t>
            </a:r>
            <a:r>
              <a:rPr lang="en-US" altLang="ja-JP" dirty="0" smtClean="0"/>
              <a:t>loss</a:t>
            </a:r>
            <a:r>
              <a:rPr lang="ja-JP" altLang="en-US" dirty="0" smtClean="0"/>
              <a:t>に寄るかは、誕生時刻</a:t>
            </a:r>
            <a:r>
              <a:rPr lang="en-US" altLang="ja-JP" dirty="0" smtClean="0"/>
              <a:t>t</a:t>
            </a:r>
            <a:r>
              <a:rPr lang="ja-JP" altLang="en-US" dirty="0" smtClean="0"/>
              <a:t>によって変わるが、</a:t>
            </a:r>
            <a:endParaRPr lang="en-US" altLang="ja-JP" dirty="0" smtClean="0"/>
          </a:p>
          <a:p>
            <a:r>
              <a:rPr lang="en-US" dirty="0" smtClean="0"/>
              <a:t>VAF</a:t>
            </a:r>
            <a:r>
              <a:rPr lang="ja-JP" altLang="en-US" dirty="0" smtClean="0"/>
              <a:t>の</a:t>
            </a:r>
            <a:r>
              <a:rPr lang="en-US" altLang="ja-JP" dirty="0" smtClean="0"/>
              <a:t>fixation</a:t>
            </a:r>
            <a:r>
              <a:rPr lang="ja-JP" altLang="en-US" dirty="0" smtClean="0"/>
              <a:t>のピーク位置は、構成比</a:t>
            </a:r>
            <a:r>
              <a:rPr lang="en-US" altLang="ja-JP" dirty="0" smtClean="0"/>
              <a:t>n</a:t>
            </a:r>
            <a:r>
              <a:rPr lang="ja-JP" altLang="en-US" dirty="0" smtClean="0"/>
              <a:t>によって変わる</a:t>
            </a:r>
            <a:endParaRPr lang="en-US" altLang="ja-JP" dirty="0" smtClean="0"/>
          </a:p>
          <a:p>
            <a:r>
              <a:rPr lang="ja-JP" altLang="en-US" dirty="0" smtClean="0"/>
              <a:t>したがって、</a:t>
            </a:r>
            <a:r>
              <a:rPr lang="en-US" altLang="ja-JP" dirty="0" smtClean="0"/>
              <a:t>t</a:t>
            </a:r>
            <a:r>
              <a:rPr lang="ja-JP" altLang="en-US" dirty="0" smtClean="0"/>
              <a:t>と</a:t>
            </a:r>
            <a:r>
              <a:rPr lang="en-US" altLang="ja-JP" dirty="0" smtClean="0"/>
              <a:t>n</a:t>
            </a:r>
            <a:r>
              <a:rPr lang="ja-JP" altLang="en-US" dirty="0" smtClean="0"/>
              <a:t>の</a:t>
            </a:r>
            <a:r>
              <a:rPr lang="en-US" altLang="ja-JP" dirty="0" smtClean="0"/>
              <a:t>identifiability</a:t>
            </a:r>
            <a:r>
              <a:rPr lang="ja-JP" altLang="en-US" dirty="0" smtClean="0"/>
              <a:t>があり、</a:t>
            </a:r>
            <a:r>
              <a:rPr lang="en-US" altLang="ja-JP" dirty="0" smtClean="0"/>
              <a:t>2</a:t>
            </a:r>
            <a:r>
              <a:rPr lang="ja-JP" altLang="en-US" dirty="0" smtClean="0"/>
              <a:t>つを独立変数に取れる。</a:t>
            </a:r>
            <a:endParaRPr lang="en-US" altLang="ja-JP" dirty="0" smtClean="0"/>
          </a:p>
          <a:p>
            <a:endParaRPr lang="en-US" altLang="ja-JP" dirty="0" smtClean="0"/>
          </a:p>
        </p:txBody>
      </p:sp>
    </p:spTree>
    <p:extLst>
      <p:ext uri="{BB962C8B-B14F-4D97-AF65-F5344CB8AC3E}">
        <p14:creationId xmlns:p14="http://schemas.microsoft.com/office/powerpoint/2010/main" val="1532661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606210" cy="1320800"/>
          </a:xfrm>
        </p:spPr>
        <p:txBody>
          <a:bodyPr/>
          <a:lstStyle/>
          <a:p>
            <a:r>
              <a:rPr lang="en-US" dirty="0" err="1" smtClean="0"/>
              <a:t>ctDNA</a:t>
            </a:r>
            <a:r>
              <a:rPr lang="ja-JP" altLang="en-US" dirty="0" smtClean="0"/>
              <a:t>の時系列シーケンシングデータ</a:t>
            </a:r>
            <a:endParaRPr lang="en-US" dirty="0"/>
          </a:p>
        </p:txBody>
      </p:sp>
      <p:pic>
        <p:nvPicPr>
          <p:cNvPr id="4" name="Picture 3"/>
          <p:cNvPicPr>
            <a:picLocks noChangeAspect="1"/>
          </p:cNvPicPr>
          <p:nvPr/>
        </p:nvPicPr>
        <p:blipFill>
          <a:blip r:embed="rId2"/>
          <a:stretch>
            <a:fillRect/>
          </a:stretch>
        </p:blipFill>
        <p:spPr>
          <a:xfrm>
            <a:off x="621195" y="2466489"/>
            <a:ext cx="7901609" cy="2438768"/>
          </a:xfrm>
          <a:prstGeom prst="rect">
            <a:avLst/>
          </a:prstGeom>
        </p:spPr>
      </p:pic>
      <p:sp>
        <p:nvSpPr>
          <p:cNvPr id="6" name="TextBox 5"/>
          <p:cNvSpPr txBox="1"/>
          <p:nvPr/>
        </p:nvSpPr>
        <p:spPr>
          <a:xfrm>
            <a:off x="609599" y="2097157"/>
            <a:ext cx="7828723" cy="369332"/>
          </a:xfrm>
          <a:prstGeom prst="rect">
            <a:avLst/>
          </a:prstGeom>
          <a:solidFill>
            <a:schemeClr val="bg1"/>
          </a:solidFill>
        </p:spPr>
        <p:txBody>
          <a:bodyPr wrap="square" rtlCol="0">
            <a:spAutoFit/>
          </a:bodyPr>
          <a:lstStyle/>
          <a:p>
            <a:r>
              <a:rPr lang="ja-JP" altLang="en-US" dirty="0" smtClean="0"/>
              <a:t>乳がんの、原発巣及び転移巣の生体組織と</a:t>
            </a:r>
            <a:r>
              <a:rPr lang="en-US" altLang="ja-JP" dirty="0" err="1" smtClean="0"/>
              <a:t>ctDNA</a:t>
            </a:r>
            <a:r>
              <a:rPr lang="ja-JP" altLang="en-US" dirty="0" smtClean="0"/>
              <a:t>両方を</a:t>
            </a:r>
            <a:r>
              <a:rPr lang="en-US" altLang="ja-JP" dirty="0" smtClean="0"/>
              <a:t>sequencing</a:t>
            </a:r>
          </a:p>
        </p:txBody>
      </p:sp>
      <p:pic>
        <p:nvPicPr>
          <p:cNvPr id="7" name="Picture 6"/>
          <p:cNvPicPr>
            <a:picLocks noChangeAspect="1"/>
          </p:cNvPicPr>
          <p:nvPr/>
        </p:nvPicPr>
        <p:blipFill>
          <a:blip r:embed="rId3"/>
          <a:stretch>
            <a:fillRect/>
          </a:stretch>
        </p:blipFill>
        <p:spPr>
          <a:xfrm>
            <a:off x="993913" y="4933895"/>
            <a:ext cx="3359426" cy="1924105"/>
          </a:xfrm>
          <a:prstGeom prst="rect">
            <a:avLst/>
          </a:prstGeom>
        </p:spPr>
      </p:pic>
      <p:sp>
        <p:nvSpPr>
          <p:cNvPr id="8" name="TextBox 7"/>
          <p:cNvSpPr txBox="1"/>
          <p:nvPr/>
        </p:nvSpPr>
        <p:spPr>
          <a:xfrm>
            <a:off x="4523960" y="6361043"/>
            <a:ext cx="3831534" cy="369332"/>
          </a:xfrm>
          <a:prstGeom prst="rect">
            <a:avLst/>
          </a:prstGeom>
          <a:solidFill>
            <a:schemeClr val="bg1"/>
          </a:solidFill>
        </p:spPr>
        <p:txBody>
          <a:bodyPr wrap="square" rtlCol="0">
            <a:spAutoFit/>
          </a:bodyPr>
          <a:lstStyle/>
          <a:p>
            <a:r>
              <a:rPr lang="en-US" dirty="0" err="1" smtClean="0"/>
              <a:t>Murtaza</a:t>
            </a:r>
            <a:r>
              <a:rPr lang="en-US" dirty="0" smtClean="0"/>
              <a:t> et al. 2015, Nat </a:t>
            </a:r>
            <a:r>
              <a:rPr lang="en-US" dirty="0" err="1" smtClean="0"/>
              <a:t>Commun</a:t>
            </a:r>
            <a:endParaRPr lang="en-US" dirty="0"/>
          </a:p>
        </p:txBody>
      </p:sp>
    </p:spTree>
    <p:extLst>
      <p:ext uri="{BB962C8B-B14F-4D97-AF65-F5344CB8AC3E}">
        <p14:creationId xmlns:p14="http://schemas.microsoft.com/office/powerpoint/2010/main" val="37815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ja-JP" altLang="en-US" dirty="0" smtClean="0"/>
              <a:t>他にも、</a:t>
            </a:r>
            <a:r>
              <a:rPr lang="ja-JP" altLang="en-US" dirty="0"/>
              <a:t> 紡錘細胞</a:t>
            </a:r>
            <a:r>
              <a:rPr lang="ja-JP" altLang="en-US" dirty="0" smtClean="0"/>
              <a:t>肉腫の時系列</a:t>
            </a:r>
            <a:r>
              <a:rPr lang="en-US" altLang="ja-JP" dirty="0" err="1" smtClean="0"/>
              <a:t>ctDNA</a:t>
            </a:r>
            <a:r>
              <a:rPr lang="ja-JP" altLang="en-US" dirty="0" smtClean="0"/>
              <a:t>シーケンシング</a:t>
            </a:r>
            <a:endParaRPr lang="en-US" altLang="ja-JP" dirty="0" smtClean="0"/>
          </a:p>
          <a:p>
            <a:pPr marL="0" indent="0">
              <a:buNone/>
            </a:pPr>
            <a:r>
              <a:rPr lang="en-US" altLang="ja-JP" dirty="0"/>
              <a:t>	</a:t>
            </a:r>
            <a:r>
              <a:rPr lang="en-US" altLang="ja-JP" dirty="0" smtClean="0"/>
              <a:t>(</a:t>
            </a:r>
            <a:r>
              <a:rPr lang="en-US" dirty="0" err="1" smtClean="0"/>
              <a:t>Namløs</a:t>
            </a:r>
            <a:r>
              <a:rPr lang="en-US" dirty="0" smtClean="0"/>
              <a:t> </a:t>
            </a:r>
            <a:r>
              <a:rPr lang="en-US" dirty="0"/>
              <a:t>et al. </a:t>
            </a:r>
            <a:r>
              <a:rPr lang="en-US" dirty="0" smtClean="0"/>
              <a:t>2017 BMC Cancer</a:t>
            </a:r>
            <a:r>
              <a:rPr lang="en-US" altLang="ja-JP" dirty="0" smtClean="0"/>
              <a:t>)</a:t>
            </a:r>
            <a:r>
              <a:rPr lang="ja-JP" altLang="en-US" dirty="0" smtClean="0"/>
              <a:t>等</a:t>
            </a:r>
            <a:endParaRPr lang="en-US" altLang="ja-JP" dirty="0" smtClean="0"/>
          </a:p>
          <a:p>
            <a:r>
              <a:rPr lang="en-US" altLang="ja-JP" dirty="0" err="1" smtClean="0"/>
              <a:t>ctDNA</a:t>
            </a:r>
            <a:r>
              <a:rPr lang="ja-JP" altLang="en-US" dirty="0" smtClean="0"/>
              <a:t>以外にも、</a:t>
            </a:r>
            <a:r>
              <a:rPr lang="en-US" altLang="ja-JP" dirty="0" smtClean="0"/>
              <a:t>Circulating tumor cell (CTC)</a:t>
            </a:r>
            <a:r>
              <a:rPr lang="ja-JP" altLang="en-US" dirty="0" smtClean="0"/>
              <a:t>も</a:t>
            </a:r>
            <a:endParaRPr lang="en-US" altLang="ja-JP" dirty="0" smtClean="0"/>
          </a:p>
        </p:txBody>
      </p:sp>
    </p:spTree>
    <p:extLst>
      <p:ext uri="{BB962C8B-B14F-4D97-AF65-F5344CB8AC3E}">
        <p14:creationId xmlns:p14="http://schemas.microsoft.com/office/powerpoint/2010/main" val="1281394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sequencing of tumor sample</a:t>
            </a:r>
            <a:endParaRPr lang="en-US" dirty="0"/>
          </a:p>
        </p:txBody>
      </p:sp>
      <p:sp>
        <p:nvSpPr>
          <p:cNvPr id="3" name="Content Placeholder 2"/>
          <p:cNvSpPr>
            <a:spLocks noGrp="1"/>
          </p:cNvSpPr>
          <p:nvPr>
            <p:ph idx="1"/>
          </p:nvPr>
        </p:nvSpPr>
        <p:spPr/>
        <p:txBody>
          <a:bodyPr/>
          <a:lstStyle/>
          <a:p>
            <a:r>
              <a:rPr lang="ja-JP" altLang="en-US" dirty="0" smtClean="0"/>
              <a:t>乳がんで</a:t>
            </a:r>
            <a:r>
              <a:rPr lang="en-US" altLang="ja-JP" dirty="0" smtClean="0"/>
              <a:t>100</a:t>
            </a:r>
            <a:r>
              <a:rPr lang="ja-JP" altLang="en-US" dirty="0" smtClean="0"/>
              <a:t>細胞の</a:t>
            </a:r>
            <a:r>
              <a:rPr lang="en-US" altLang="ja-JP" dirty="0" smtClean="0"/>
              <a:t>single cell sequencing</a:t>
            </a:r>
            <a:r>
              <a:rPr lang="ja-JP" altLang="en-US" dirty="0" smtClean="0"/>
              <a:t>を行い、</a:t>
            </a:r>
            <a:r>
              <a:rPr lang="en-US" altLang="ja-JP" dirty="0" smtClean="0"/>
              <a:t>ploidy</a:t>
            </a:r>
            <a:r>
              <a:rPr lang="ja-JP" altLang="en-US" dirty="0" smtClean="0"/>
              <a:t>から</a:t>
            </a:r>
            <a:r>
              <a:rPr lang="en-US" altLang="ja-JP" dirty="0" smtClean="0"/>
              <a:t>3</a:t>
            </a:r>
            <a:r>
              <a:rPr lang="ja-JP" altLang="en-US" dirty="0" smtClean="0"/>
              <a:t>つの</a:t>
            </a:r>
            <a:r>
              <a:rPr lang="en-US" altLang="ja-JP" dirty="0" smtClean="0"/>
              <a:t>subtype</a:t>
            </a:r>
            <a:r>
              <a:rPr lang="ja-JP" altLang="en-US" dirty="0" smtClean="0"/>
              <a:t>を同定</a:t>
            </a:r>
            <a:endParaRPr lang="en-US" dirty="0"/>
          </a:p>
        </p:txBody>
      </p:sp>
      <p:pic>
        <p:nvPicPr>
          <p:cNvPr id="4" name="Picture 3"/>
          <p:cNvPicPr>
            <a:picLocks noChangeAspect="1"/>
          </p:cNvPicPr>
          <p:nvPr/>
        </p:nvPicPr>
        <p:blipFill>
          <a:blip r:embed="rId2"/>
          <a:stretch>
            <a:fillRect/>
          </a:stretch>
        </p:blipFill>
        <p:spPr>
          <a:xfrm>
            <a:off x="1353773" y="2763079"/>
            <a:ext cx="4894585" cy="2412898"/>
          </a:xfrm>
          <a:prstGeom prst="rect">
            <a:avLst/>
          </a:prstGeom>
        </p:spPr>
      </p:pic>
      <p:sp>
        <p:nvSpPr>
          <p:cNvPr id="5" name="TextBox 4"/>
          <p:cNvSpPr txBox="1"/>
          <p:nvPr/>
        </p:nvSpPr>
        <p:spPr>
          <a:xfrm>
            <a:off x="4572000" y="5175977"/>
            <a:ext cx="4403035" cy="369332"/>
          </a:xfrm>
          <a:prstGeom prst="rect">
            <a:avLst/>
          </a:prstGeom>
          <a:noFill/>
        </p:spPr>
        <p:txBody>
          <a:bodyPr wrap="square" rtlCol="0">
            <a:spAutoFit/>
          </a:bodyPr>
          <a:lstStyle/>
          <a:p>
            <a:r>
              <a:rPr lang="en-US" dirty="0" err="1" smtClean="0"/>
              <a:t>Navin</a:t>
            </a:r>
            <a:r>
              <a:rPr lang="en-US" dirty="0" smtClean="0"/>
              <a:t> et al., 2011, Nature</a:t>
            </a:r>
            <a:endParaRPr lang="en-US" dirty="0"/>
          </a:p>
        </p:txBody>
      </p:sp>
    </p:spTree>
    <p:extLst>
      <p:ext uri="{BB962C8B-B14F-4D97-AF65-F5344CB8AC3E}">
        <p14:creationId xmlns:p14="http://schemas.microsoft.com/office/powerpoint/2010/main" val="1427366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Single cell sequencing</a:t>
            </a:r>
            <a:r>
              <a:rPr lang="ja-JP" altLang="en-US" dirty="0" smtClean="0"/>
              <a:t>を、</a:t>
            </a:r>
            <a:r>
              <a:rPr lang="en-US" altLang="ja-JP" dirty="0" smtClean="0"/>
              <a:t>ER+</a:t>
            </a:r>
            <a:r>
              <a:rPr lang="ja-JP" altLang="en-US" dirty="0" smtClean="0"/>
              <a:t>と</a:t>
            </a:r>
            <a:r>
              <a:rPr lang="en-US" altLang="ja-JP" dirty="0" smtClean="0"/>
              <a:t>triple-negative breast cancer</a:t>
            </a:r>
            <a:r>
              <a:rPr lang="ja-JP" altLang="en-US" dirty="0" smtClean="0"/>
              <a:t>に適用</a:t>
            </a:r>
            <a:endParaRPr lang="en-US" dirty="0"/>
          </a:p>
        </p:txBody>
      </p:sp>
      <p:pic>
        <p:nvPicPr>
          <p:cNvPr id="5" name="Picture 4"/>
          <p:cNvPicPr>
            <a:picLocks noChangeAspect="1"/>
          </p:cNvPicPr>
          <p:nvPr/>
        </p:nvPicPr>
        <p:blipFill>
          <a:blip r:embed="rId2"/>
          <a:stretch>
            <a:fillRect/>
          </a:stretch>
        </p:blipFill>
        <p:spPr>
          <a:xfrm>
            <a:off x="993913" y="2831025"/>
            <a:ext cx="4572000" cy="2791262"/>
          </a:xfrm>
          <a:prstGeom prst="rect">
            <a:avLst/>
          </a:prstGeom>
        </p:spPr>
      </p:pic>
      <p:sp>
        <p:nvSpPr>
          <p:cNvPr id="6" name="TextBox 5"/>
          <p:cNvSpPr txBox="1"/>
          <p:nvPr/>
        </p:nvSpPr>
        <p:spPr>
          <a:xfrm>
            <a:off x="3409122" y="5622287"/>
            <a:ext cx="3548190" cy="369332"/>
          </a:xfrm>
          <a:prstGeom prst="rect">
            <a:avLst/>
          </a:prstGeom>
          <a:noFill/>
        </p:spPr>
        <p:txBody>
          <a:bodyPr wrap="square" rtlCol="0">
            <a:spAutoFit/>
          </a:bodyPr>
          <a:lstStyle/>
          <a:p>
            <a:r>
              <a:rPr lang="en-US" dirty="0" smtClean="0"/>
              <a:t>Wang et al., 2014, Nature</a:t>
            </a:r>
            <a:endParaRPr lang="en-US" dirty="0"/>
          </a:p>
        </p:txBody>
      </p:sp>
      <p:sp>
        <p:nvSpPr>
          <p:cNvPr id="7" name="TextBox 6"/>
          <p:cNvSpPr txBox="1"/>
          <p:nvPr/>
        </p:nvSpPr>
        <p:spPr>
          <a:xfrm>
            <a:off x="715617" y="6041363"/>
            <a:ext cx="6311348" cy="369332"/>
          </a:xfrm>
          <a:prstGeom prst="rect">
            <a:avLst/>
          </a:prstGeom>
          <a:noFill/>
        </p:spPr>
        <p:txBody>
          <a:bodyPr wrap="square" rtlCol="0">
            <a:spAutoFit/>
          </a:bodyPr>
          <a:lstStyle/>
          <a:p>
            <a:r>
              <a:rPr lang="en-US" altLang="ja-JP" dirty="0" smtClean="0"/>
              <a:t>Single cell</a:t>
            </a:r>
            <a:r>
              <a:rPr lang="ja-JP" altLang="en-US" dirty="0" smtClean="0"/>
              <a:t>も出てはいるが、</a:t>
            </a:r>
            <a:r>
              <a:rPr lang="en-US" altLang="ja-JP" dirty="0" smtClean="0"/>
              <a:t>bulk sequencing</a:t>
            </a:r>
            <a:r>
              <a:rPr lang="ja-JP" altLang="en-US" dirty="0" smtClean="0"/>
              <a:t>が一般的</a:t>
            </a:r>
            <a:endParaRPr lang="en-US" dirty="0"/>
          </a:p>
        </p:txBody>
      </p:sp>
    </p:spTree>
    <p:extLst>
      <p:ext uri="{BB962C8B-B14F-4D97-AF65-F5344CB8AC3E}">
        <p14:creationId xmlns:p14="http://schemas.microsoft.com/office/powerpoint/2010/main" val="202642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 of cancer</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09599" y="1754946"/>
            <a:ext cx="6004532" cy="3957732"/>
          </a:xfrm>
          <a:prstGeom prst="rect">
            <a:avLst/>
          </a:prstGeom>
        </p:spPr>
      </p:pic>
      <p:sp>
        <p:nvSpPr>
          <p:cNvPr id="5" name="Rectangle 4"/>
          <p:cNvSpPr/>
          <p:nvPr/>
        </p:nvSpPr>
        <p:spPr>
          <a:xfrm>
            <a:off x="3425532" y="6041363"/>
            <a:ext cx="3454792" cy="369332"/>
          </a:xfrm>
          <a:prstGeom prst="rect">
            <a:avLst/>
          </a:prstGeom>
        </p:spPr>
        <p:txBody>
          <a:bodyPr wrap="none">
            <a:spAutoFit/>
          </a:bodyPr>
          <a:lstStyle/>
          <a:p>
            <a:r>
              <a:rPr lang="en-US" dirty="0" err="1" smtClean="0">
                <a:latin typeface="Roboto" charset="0"/>
              </a:rPr>
              <a:t>Moncunill</a:t>
            </a:r>
            <a:r>
              <a:rPr lang="en-US" dirty="0" smtClean="0">
                <a:latin typeface="Roboto" charset="0"/>
              </a:rPr>
              <a:t> et al., 2014, Nat Biotech</a:t>
            </a:r>
            <a:endParaRPr lang="en-US" dirty="0"/>
          </a:p>
        </p:txBody>
      </p:sp>
      <p:sp>
        <p:nvSpPr>
          <p:cNvPr id="6" name="TextBox 5"/>
          <p:cNvSpPr txBox="1"/>
          <p:nvPr/>
        </p:nvSpPr>
        <p:spPr>
          <a:xfrm>
            <a:off x="609599" y="1324491"/>
            <a:ext cx="3478695" cy="369332"/>
          </a:xfrm>
          <a:prstGeom prst="rect">
            <a:avLst/>
          </a:prstGeom>
          <a:noFill/>
        </p:spPr>
        <p:txBody>
          <a:bodyPr wrap="square" rtlCol="0">
            <a:spAutoFit/>
          </a:bodyPr>
          <a:lstStyle/>
          <a:p>
            <a:r>
              <a:rPr lang="ja-JP" altLang="en-US" dirty="0" smtClean="0"/>
              <a:t>髄芽腫の大規模な</a:t>
            </a:r>
            <a:r>
              <a:rPr lang="en-US" altLang="ja-JP" dirty="0" smtClean="0"/>
              <a:t>translocation</a:t>
            </a:r>
            <a:endParaRPr lang="en-US" dirty="0"/>
          </a:p>
        </p:txBody>
      </p:sp>
    </p:spTree>
    <p:extLst>
      <p:ext uri="{BB962C8B-B14F-4D97-AF65-F5344CB8AC3E}">
        <p14:creationId xmlns:p14="http://schemas.microsoft.com/office/powerpoint/2010/main" val="204651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smtClean="0"/>
              <a:t>複数部分型</a:t>
            </a:r>
            <a:endParaRPr lang="en-US" altLang="ja-JP" dirty="0"/>
          </a:p>
          <a:p>
            <a:pPr marL="457200" lvl="1" indent="0">
              <a:buNone/>
            </a:pPr>
            <a:r>
              <a:rPr lang="ja-JP" altLang="en-US" smtClean="0"/>
              <a:t>→</a:t>
            </a:r>
            <a:r>
              <a:rPr lang="en-US" altLang="ja-JP" dirty="0" smtClean="0"/>
              <a:t> </a:t>
            </a:r>
            <a:r>
              <a:rPr lang="ja-JP" altLang="en-US" smtClean="0"/>
              <a:t>線形回帰による増殖率推定</a:t>
            </a:r>
            <a:endParaRPr lang="en-US" altLang="ja-JP" dirty="0" smtClean="0"/>
          </a:p>
          <a:p>
            <a:pPr marL="457200" lvl="1" indent="0">
              <a:buNone/>
            </a:pPr>
            <a:endParaRPr lang="en-US" altLang="ja-JP" dirty="0" smtClean="0"/>
          </a:p>
          <a:p>
            <a:pPr indent="-285750"/>
            <a:r>
              <a:rPr lang="ja-JP" altLang="en-US" smtClean="0"/>
              <a:t>確率モデルの枠組みで、</a:t>
            </a:r>
            <a:r>
              <a:rPr lang="ja-JP" altLang="en-US" smtClean="0">
                <a:solidFill>
                  <a:srgbClr val="FF0000"/>
                </a:solidFill>
              </a:rPr>
              <a:t>混合分布モデルのパラメータ推定問題</a:t>
            </a:r>
            <a:r>
              <a:rPr lang="ja-JP" altLang="en-US"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Subtype decomposition</a:t>
            </a:r>
            <a:endParaRPr lang="en-US" dirty="0"/>
          </a:p>
        </p:txBody>
      </p:sp>
      <p:sp>
        <p:nvSpPr>
          <p:cNvPr id="3" name="Content Placeholder 2"/>
          <p:cNvSpPr>
            <a:spLocks noGrp="1"/>
          </p:cNvSpPr>
          <p:nvPr>
            <p:ph idx="1"/>
          </p:nvPr>
        </p:nvSpPr>
        <p:spPr>
          <a:xfrm>
            <a:off x="609598" y="1381539"/>
            <a:ext cx="8444949" cy="5218043"/>
          </a:xfrm>
          <a:solidFill>
            <a:schemeClr val="bg1"/>
          </a:solidFill>
        </p:spPr>
        <p:txBody>
          <a:bodyPr>
            <a:normAutofit fontScale="85000" lnSpcReduction="10000"/>
          </a:bodyPr>
          <a:lstStyle/>
          <a:p>
            <a:r>
              <a:rPr lang="en-US" dirty="0"/>
              <a:t>ABSOLUTE</a:t>
            </a:r>
          </a:p>
          <a:p>
            <a:pPr marL="0" indent="0">
              <a:buNone/>
            </a:pPr>
            <a:r>
              <a:rPr lang="en-US" dirty="0"/>
              <a:t>E</a:t>
            </a:r>
            <a:r>
              <a:rPr lang="en-US" dirty="0" smtClean="0"/>
              <a:t>nabled </a:t>
            </a:r>
            <a:r>
              <a:rPr lang="en-US" dirty="0"/>
              <a:t>the estimation of the tumor purity and the ploidy </a:t>
            </a:r>
            <a:r>
              <a:rPr lang="en-US" dirty="0" err="1" smtClean="0"/>
              <a:t>avaraged</a:t>
            </a:r>
            <a:r>
              <a:rPr lang="en-US" dirty="0"/>
              <a:t> </a:t>
            </a:r>
            <a:r>
              <a:rPr lang="en-US" dirty="0" smtClean="0"/>
              <a:t>over </a:t>
            </a:r>
            <a:r>
              <a:rPr lang="en-US" dirty="0"/>
              <a:t>all the subtypes. However, they did not attempt to decompose these </a:t>
            </a:r>
            <a:r>
              <a:rPr lang="en-US" dirty="0" smtClean="0"/>
              <a:t>subtypes.</a:t>
            </a:r>
          </a:p>
          <a:p>
            <a:r>
              <a:rPr lang="en-US" dirty="0" err="1" smtClean="0"/>
              <a:t>THetA</a:t>
            </a:r>
            <a:r>
              <a:rPr lang="en-US" dirty="0" smtClean="0"/>
              <a:t>, TITAN</a:t>
            </a:r>
          </a:p>
          <a:p>
            <a:pPr marL="0" indent="0">
              <a:buNone/>
            </a:pPr>
            <a:r>
              <a:rPr lang="en-US" dirty="0"/>
              <a:t>T</a:t>
            </a:r>
            <a:r>
              <a:rPr lang="en-US" dirty="0" smtClean="0"/>
              <a:t>hey </a:t>
            </a:r>
            <a:r>
              <a:rPr lang="en-US" dirty="0"/>
              <a:t>can infer the copy number and the abundance ratio of each </a:t>
            </a:r>
            <a:r>
              <a:rPr lang="en-US" dirty="0" smtClean="0"/>
              <a:t>subtype only </a:t>
            </a:r>
            <a:r>
              <a:rPr lang="en-US" dirty="0"/>
              <a:t>if the CNAs distinguish the </a:t>
            </a:r>
            <a:r>
              <a:rPr lang="en-US" dirty="0" smtClean="0"/>
              <a:t>subtypes.</a:t>
            </a:r>
          </a:p>
          <a:p>
            <a:r>
              <a:rPr lang="en-US" dirty="0" err="1" smtClean="0"/>
              <a:t>SciClone</a:t>
            </a:r>
            <a:r>
              <a:rPr lang="en-US" dirty="0" smtClean="0"/>
              <a:t> </a:t>
            </a:r>
            <a:r>
              <a:rPr lang="en-US" dirty="0"/>
              <a:t>and </a:t>
            </a:r>
            <a:r>
              <a:rPr lang="en-US" dirty="0" smtClean="0"/>
              <a:t>PyClone</a:t>
            </a:r>
            <a:endParaRPr lang="en-US" dirty="0"/>
          </a:p>
          <a:p>
            <a:pPr marL="0" indent="0">
              <a:buNone/>
            </a:pPr>
            <a:r>
              <a:rPr lang="en-US" dirty="0"/>
              <a:t>Bayesian mixture </a:t>
            </a:r>
            <a:r>
              <a:rPr lang="en-US" dirty="0" smtClean="0"/>
              <a:t>modeling to </a:t>
            </a:r>
            <a:r>
              <a:rPr lang="en-US" dirty="0"/>
              <a:t>cluster mutations which have similar VAF to infer the abundance ratio of each subtype</a:t>
            </a:r>
            <a:r>
              <a:rPr lang="en-US" dirty="0" smtClean="0"/>
              <a:t>.</a:t>
            </a:r>
          </a:p>
          <a:p>
            <a:r>
              <a:rPr lang="en-US" dirty="0" smtClean="0"/>
              <a:t>SCHISM, </a:t>
            </a:r>
            <a:r>
              <a:rPr lang="en-US" dirty="0" err="1" smtClean="0"/>
              <a:t>LICHeE</a:t>
            </a:r>
            <a:r>
              <a:rPr lang="en-US" dirty="0" smtClean="0"/>
              <a:t> </a:t>
            </a:r>
            <a:r>
              <a:rPr lang="en-US" dirty="0"/>
              <a:t>and AncesTree</a:t>
            </a:r>
          </a:p>
          <a:p>
            <a:pPr marL="0" indent="0">
              <a:buNone/>
            </a:pPr>
            <a:r>
              <a:rPr lang="en-US" dirty="0"/>
              <a:t>R</a:t>
            </a:r>
            <a:r>
              <a:rPr lang="en-US" dirty="0" smtClean="0"/>
              <a:t>econstruct </a:t>
            </a:r>
            <a:r>
              <a:rPr lang="en-US" dirty="0"/>
              <a:t>phylogenetic </a:t>
            </a:r>
            <a:r>
              <a:rPr lang="en-US" dirty="0" smtClean="0"/>
              <a:t>relationship </a:t>
            </a:r>
            <a:r>
              <a:rPr lang="en-US" dirty="0"/>
              <a:t>as an acyclic directed graph using multiple </a:t>
            </a:r>
            <a:r>
              <a:rPr lang="en-US" dirty="0" smtClean="0"/>
              <a:t>spatially </a:t>
            </a:r>
            <a:r>
              <a:rPr lang="en-US" dirty="0"/>
              <a:t>distinct samples from the </a:t>
            </a:r>
            <a:r>
              <a:rPr lang="en-US" dirty="0" smtClean="0"/>
              <a:t>same tumor.</a:t>
            </a:r>
          </a:p>
          <a:p>
            <a:pPr marL="0" indent="0">
              <a:buNone/>
            </a:pPr>
            <a:r>
              <a:rPr lang="en-US" dirty="0"/>
              <a:t>infinite-sites </a:t>
            </a:r>
            <a:r>
              <a:rPr lang="en-US" dirty="0" smtClean="0"/>
              <a:t>assumption</a:t>
            </a:r>
          </a:p>
          <a:p>
            <a:pPr marL="0" indent="0">
              <a:buNone/>
            </a:pPr>
            <a:r>
              <a:rPr lang="en-US" dirty="0" smtClean="0"/>
              <a:t>	The </a:t>
            </a:r>
            <a:r>
              <a:rPr lang="en-US" dirty="0"/>
              <a:t>mutations harbored </a:t>
            </a:r>
            <a:r>
              <a:rPr lang="en-US" dirty="0" smtClean="0"/>
              <a:t>by smaller </a:t>
            </a:r>
            <a:r>
              <a:rPr lang="en-US" dirty="0"/>
              <a:t>number of cancer cells cannot </a:t>
            </a:r>
            <a:r>
              <a:rPr lang="en-US" dirty="0" smtClean="0"/>
              <a:t>	be </a:t>
            </a:r>
            <a:r>
              <a:rPr lang="en-US" dirty="0"/>
              <a:t>ancestral to the mutations harbored by larger </a:t>
            </a:r>
            <a:r>
              <a:rPr lang="en-US" dirty="0" smtClean="0"/>
              <a:t>number of 	cancer </a:t>
            </a:r>
            <a:r>
              <a:rPr lang="en-US" dirty="0"/>
              <a:t>cells in all the tumor </a:t>
            </a:r>
            <a:r>
              <a:rPr lang="en-US" dirty="0" smtClean="0"/>
              <a:t>samples.</a:t>
            </a:r>
          </a:p>
          <a:p>
            <a:r>
              <a:rPr lang="en-US" dirty="0" err="1" smtClean="0"/>
              <a:t>PhyloSub</a:t>
            </a:r>
            <a:r>
              <a:rPr lang="en-US" dirty="0" smtClean="0"/>
              <a:t> and </a:t>
            </a:r>
            <a:r>
              <a:rPr lang="en-US" dirty="0" err="1" smtClean="0"/>
              <a:t>BitPhylogeny</a:t>
            </a:r>
            <a:endParaRPr lang="en-US" dirty="0" smtClean="0"/>
          </a:p>
          <a:p>
            <a:pPr marL="0" indent="0">
              <a:buNone/>
            </a:pPr>
            <a:r>
              <a:rPr lang="en-US" dirty="0"/>
              <a:t>Bayesian approaches to detect major phylogeny by sampling trees using tree-structured stick-breaking process.</a:t>
            </a:r>
          </a:p>
          <a:p>
            <a:pPr marL="0" indent="0">
              <a:buNone/>
            </a:pPr>
            <a:endParaRPr lang="en-US" dirty="0" smtClean="0"/>
          </a:p>
          <a:p>
            <a:endParaRPr lang="en-US" dirty="0" smtClean="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655497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76623"/>
            <a:ext cx="6347713" cy="1320800"/>
          </a:xfrm>
        </p:spPr>
        <p:txBody>
          <a:bodyPr/>
          <a:lstStyle/>
          <a:p>
            <a:r>
              <a:rPr lang="en-US" dirty="0" smtClean="0"/>
              <a:t>Purpose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182377"/>
                <a:ext cx="8193742" cy="3880773"/>
              </a:xfrm>
              <a:solidFill>
                <a:schemeClr val="bg1"/>
              </a:solidFill>
            </p:spPr>
            <p:txBody>
              <a:bodyPr/>
              <a:lstStyle/>
              <a:p>
                <a:pPr marL="342900" lvl="1" indent="-342900"/>
                <a:r>
                  <a:rPr lang="en-US" altLang="ja-JP" sz="1800" dirty="0"/>
                  <a:t>Input</a:t>
                </a:r>
                <a:r>
                  <a:rPr lang="en-US" altLang="ja-JP" sz="1800" dirty="0" smtClean="0"/>
                  <a:t>: </a:t>
                </a:r>
                <a:r>
                  <a:rPr lang="ja-JP" altLang="en-US" sz="1800" smtClean="0"/>
                  <a:t>各一</a:t>
                </a:r>
                <a:r>
                  <a:rPr lang="ja-JP" altLang="en-US" sz="1800"/>
                  <a:t>塩基変異</a:t>
                </a:r>
                <a:r>
                  <a:rPr lang="en-US" altLang="ja-JP" sz="1800" dirty="0"/>
                  <a:t>(SNV)</a:t>
                </a:r>
                <a:r>
                  <a:rPr lang="ja-JP" altLang="en-US" sz="1800"/>
                  <a:t>位置における</a:t>
                </a:r>
                <a:r>
                  <a:rPr lang="en-US" altLang="ja-JP" sz="1800" dirty="0" smtClean="0"/>
                  <a:t>NGS</a:t>
                </a:r>
                <a:r>
                  <a:rPr lang="ja-JP" altLang="en-US" sz="1800" smtClean="0"/>
                  <a:t>の変異リード数とリファレンス</a:t>
                </a:r>
                <a:r>
                  <a:rPr lang="en-US" altLang="ja-JP" sz="1800" dirty="0" smtClean="0"/>
                  <a:t>		 </a:t>
                </a:r>
                <a:r>
                  <a:rPr lang="ja-JP" altLang="en-US" sz="1800" smtClean="0"/>
                  <a:t>リード数</a:t>
                </a:r>
                <a:endParaRPr lang="en-US" altLang="ja-JP" sz="1800" dirty="0" smtClean="0"/>
              </a:p>
              <a:p>
                <a:r>
                  <a:rPr lang="en-US" altLang="ja-JP" dirty="0" smtClean="0"/>
                  <a:t>Output: </a:t>
                </a:r>
                <a:r>
                  <a:rPr lang="ja-JP" altLang="en-US" smtClean="0"/>
                  <a:t>各部分型の誕生</a:t>
                </a:r>
                <a:r>
                  <a:rPr lang="ja-JP" altLang="en-US" smtClean="0"/>
                  <a:t>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a:t>
                </a:r>
                <a:r>
                  <a:rPr lang="ja-JP" altLang="en-US"/>
                  <a:t>構成比</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oMath>
                </a14:m>
                <a:r>
                  <a:rPr lang="en-US" altLang="ja-JP" dirty="0"/>
                  <a:t>)</a:t>
                </a:r>
                <a:r>
                  <a:rPr lang="ja-JP" altLang="en-US"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182377"/>
                <a:ext cx="8193742" cy="3880773"/>
              </a:xfrm>
              <a:blipFill rotWithShape="0">
                <a:blip r:embed="rId3"/>
                <a:stretch>
                  <a:fillRect l="-149" t="-157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348336" y="2322664"/>
            <a:ext cx="1955800" cy="8001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cxnSp>
        <p:nvCxnSpPr>
          <p:cNvPr id="22" name="Straight Arrow Connector 21"/>
          <p:cNvCxnSpPr/>
          <p:nvPr/>
        </p:nvCxnSpPr>
        <p:spPr>
          <a:xfrm flipH="1">
            <a:off x="2456329" y="2267566"/>
            <a:ext cx="2892007" cy="415991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300061" y="2267566"/>
            <a:ext cx="1785559" cy="24485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11052" y="2267566"/>
            <a:ext cx="148336" cy="30804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301818" y="209705"/>
            <a:ext cx="7870077" cy="1320800"/>
          </a:xfrm>
        </p:spPr>
        <p:txBody>
          <a:bodyPr/>
          <a:lstStyle/>
          <a:p>
            <a:r>
              <a:rPr lang="en-US" dirty="0" smtClean="0"/>
              <a:t>Methods </a:t>
            </a:r>
            <a:r>
              <a:rPr lang="en-US" dirty="0" smtClean="0"/>
              <a:t>I</a:t>
            </a:r>
            <a:br>
              <a:rPr lang="en-US" dirty="0" smtClean="0"/>
            </a:br>
            <a:r>
              <a:rPr lang="en-US" dirty="0" smtClean="0"/>
              <a:t>-</a:t>
            </a:r>
            <a:r>
              <a:rPr lang="ja-JP" altLang="en-US" dirty="0" smtClean="0"/>
              <a:t>変異アレル頻度分布のモデル化</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9" y="2872322"/>
            <a:ext cx="2988000" cy="2988000"/>
          </a:xfrm>
          <a:prstGeom prst="rect">
            <a:avLst/>
          </a:prstGeom>
          <a:solidFill>
            <a:schemeClr val="bg1"/>
          </a:solidFill>
        </p:spPr>
      </p:pic>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smtClean="0"/>
              <a:t>部分型の誕生時刻が早いほど、部分型内部で起こった変異は集団内に固定しやすい。</a:t>
            </a:r>
            <a:endParaRPr lang="en-US" altLang="ja-JP" dirty="0" smtClean="0"/>
          </a:p>
          <a:p>
            <a:endParaRPr lang="en-US" altLang="ja-JP" dirty="0" smtClean="0"/>
          </a:p>
          <a:p>
            <a:r>
              <a:rPr lang="ja-JP" altLang="en-US" smtClean="0"/>
              <a:t>この関係を逆に利用</a:t>
            </a:r>
            <a:endParaRPr lang="en-US" altLang="ja-JP" dirty="0"/>
          </a:p>
          <a:p>
            <a:pPr marL="457200" lvl="1" indent="0">
              <a:buNone/>
            </a:pPr>
            <a:r>
              <a:rPr lang="ja-JP" altLang="en-US" sz="1800" smtClean="0"/>
              <a:t>観測される変異アレル頻度分布</a:t>
            </a:r>
            <a:endParaRPr lang="en-US" altLang="ja-JP" sz="1800" dirty="0" smtClean="0"/>
          </a:p>
          <a:p>
            <a:pPr marL="457200" lvl="1" indent="0">
              <a:buNone/>
            </a:pPr>
            <a:endParaRPr lang="en-US" dirty="0"/>
          </a:p>
          <a:p>
            <a:pPr marL="457200" lvl="1" indent="0">
              <a:buNone/>
            </a:pPr>
            <a:r>
              <a:rPr lang="ja-JP" altLang="en-US" sz="180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532947" y="15941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0.99</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532947" y="1594130"/>
                <a:ext cx="686406" cy="369332"/>
              </a:xfrm>
              <a:prstGeom prst="rect">
                <a:avLst/>
              </a:prstGeom>
              <a:blipFill rotWithShape="0">
                <a:blip r:embed="rId6"/>
                <a:stretch>
                  <a:fillRect/>
                </a:stretch>
              </a:blipFill>
            </p:spPr>
            <p:txBody>
              <a:bodyPr/>
              <a:lstStyle/>
              <a:p>
                <a:r>
                  <a:rPr lang="en-US">
                    <a:noFill/>
                  </a:rPr>
                  <a:t> </a:t>
                </a:r>
              </a:p>
            </p:txBody>
          </p:sp>
        </mc:Fallback>
      </mc:AlternateContent>
      <p:cxnSp>
        <p:nvCxnSpPr>
          <p:cNvPr id="35" name="Straight Arrow Connector 34"/>
          <p:cNvCxnSpPr/>
          <p:nvPr/>
        </p:nvCxnSpPr>
        <p:spPr>
          <a:xfrm flipH="1">
            <a:off x="285596" y="1914021"/>
            <a:ext cx="4233760"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189127" y="1637022"/>
                <a:ext cx="1659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89127" y="1637022"/>
                <a:ext cx="165943" cy="276999"/>
              </a:xfrm>
              <a:prstGeom prst="rect">
                <a:avLst/>
              </a:prstGeom>
              <a:blipFill rotWithShape="0">
                <a:blip r:embed="rId7"/>
                <a:stretch>
                  <a:fillRect l="-22222" r="-22222" b="-8889"/>
                </a:stretch>
              </a:blipFill>
            </p:spPr>
            <p:txBody>
              <a:bodyPr/>
              <a:lstStyle/>
              <a:p>
                <a:r>
                  <a:rPr lang="en-US">
                    <a:noFill/>
                  </a:rPr>
                  <a:t> </a:t>
                </a:r>
              </a:p>
            </p:txBody>
          </p:sp>
        </mc:Fallback>
      </mc:AlternateContent>
      <p:sp>
        <p:nvSpPr>
          <p:cNvPr id="42" name="Title 1"/>
          <p:cNvSpPr txBox="1">
            <a:spLocks/>
          </p:cNvSpPr>
          <p:nvPr/>
        </p:nvSpPr>
        <p:spPr>
          <a:xfrm>
            <a:off x="301818" y="209705"/>
            <a:ext cx="7870077" cy="1320800"/>
          </a:xfrm>
          <a:prstGeom prst="rect">
            <a:avLst/>
          </a:prstGeom>
          <a:solidFill>
            <a:schemeClr val="bg1"/>
          </a:solidFill>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II</a:t>
            </a:r>
          </a:p>
          <a:p>
            <a:r>
              <a:rPr lang="en-US" dirty="0"/>
              <a:t>-</a:t>
            </a:r>
            <a:r>
              <a:rPr lang="ja-JP" altLang="en-US"/>
              <a:t>誕生時刻と変異アレル頻度分布の関係</a:t>
            </a:r>
            <a:r>
              <a:rPr lang="en-US" altLang="ja-JP" dirty="0"/>
              <a:t>-</a:t>
            </a:r>
            <a:endParaRPr lang="en-US" dirty="0"/>
          </a:p>
        </p:txBody>
      </p:sp>
      <mc:AlternateContent xmlns:mc="http://schemas.openxmlformats.org/markup-compatibility/2006">
        <mc:Choice xmlns:a14="http://schemas.microsoft.com/office/drawing/2010/main" Requires="a14">
          <p:sp>
            <p:nvSpPr>
              <p:cNvPr id="45" name="TextBox 44"/>
              <p:cNvSpPr txBox="1"/>
              <p:nvPr/>
            </p:nvSpPr>
            <p:spPr>
              <a:xfrm>
                <a:off x="285596" y="1590855"/>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45" name="TextBox 44"/>
              <p:cNvSpPr txBox="1">
                <a:spLocks noRot="1" noChangeAspect="1" noMove="1" noResize="1" noEditPoints="1" noAdjustHandles="1" noChangeArrowheads="1" noChangeShapeType="1" noTextEdit="1"/>
              </p:cNvSpPr>
              <p:nvPr/>
            </p:nvSpPr>
            <p:spPr>
              <a:xfrm>
                <a:off x="285596" y="1590855"/>
                <a:ext cx="38183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3616286" y="16003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0.01</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3616286" y="1600330"/>
                <a:ext cx="686406"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177811" y="1600330"/>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m:t>
                      </m:r>
                    </m:oMath>
                  </m:oMathPara>
                </a14:m>
                <a:endParaRPr lang="en-US" dirty="0"/>
              </a:p>
            </p:txBody>
          </p:sp>
        </mc:Choice>
        <mc:Fallback>
          <p:sp>
            <p:nvSpPr>
              <p:cNvPr id="47" name="TextBox 46"/>
              <p:cNvSpPr txBox="1">
                <a:spLocks noRot="1" noChangeAspect="1" noMove="1" noResize="1" noEditPoints="1" noAdjustHandles="1" noChangeArrowheads="1" noChangeShapeType="1" noTextEdit="1"/>
              </p:cNvSpPr>
              <p:nvPr/>
            </p:nvSpPr>
            <p:spPr>
              <a:xfrm>
                <a:off x="4177811" y="1600330"/>
                <a:ext cx="381835" cy="369332"/>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6905864" cy="2081312"/>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実際に観測される変異アレル頻度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a:t>
            </a:r>
            <a:r>
              <a:rPr lang="ja-JP" altLang="en-US" dirty="0" smtClean="0"/>
              <a:t>された分布</a:t>
            </a:r>
            <a:r>
              <a:rPr lang="ja-JP" altLang="en-US" dirty="0" smtClean="0"/>
              <a:t>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固定化した変異アレルのピーク</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構成</a:t>
            </a:r>
            <a:r>
              <a:rPr lang="ja-JP" altLang="en-US" dirty="0" smtClean="0">
                <a:solidFill>
                  <a:srgbClr val="FF0000"/>
                </a:solidFill>
              </a:rPr>
              <a:t>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a:spLocks noGrp="1"/>
          </p:cNvSpPr>
          <p:nvPr>
            <p:ph type="title"/>
          </p:nvPr>
        </p:nvSpPr>
        <p:spPr>
          <a:xfrm>
            <a:off x="301818" y="209705"/>
            <a:ext cx="7870077" cy="1320800"/>
          </a:xfrm>
        </p:spPr>
        <p:txBody>
          <a:bodyPr>
            <a:normAutofit fontScale="90000"/>
          </a:bodyPr>
          <a:lstStyle/>
          <a:p>
            <a:r>
              <a:rPr lang="en-US" dirty="0" smtClean="0"/>
              <a:t>Methods </a:t>
            </a:r>
            <a:r>
              <a:rPr lang="en-US" dirty="0" smtClean="0"/>
              <a:t>III</a:t>
            </a:r>
            <a:br>
              <a:rPr lang="en-US" dirty="0" smtClean="0"/>
            </a:br>
            <a:r>
              <a:rPr lang="en-US" dirty="0" smtClean="0"/>
              <a:t>-</a:t>
            </a:r>
            <a:r>
              <a:rPr lang="ja-JP" altLang="en-US" smtClean="0"/>
              <a:t>変異アレル頻度分布の</a:t>
            </a:r>
            <a:r>
              <a:rPr lang="en-US" altLang="ja-JP" dirty="0" smtClean="0"/>
              <a:t>Mixture Model</a:t>
            </a:r>
            <a:r>
              <a:rPr lang="en-US" altLang="ja-JP" dirty="0" smtClean="0"/>
              <a:t>-</a:t>
            </a:r>
            <a:endParaRPr lang="en-US" dirty="0"/>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8230</TotalTime>
  <Words>4420</Words>
  <Application>Microsoft Macintosh PowerPoint</Application>
  <PresentationFormat>On-screen Show (4:3)</PresentationFormat>
  <Paragraphs>473</Paragraphs>
  <Slides>50</Slides>
  <Notes>19</Notes>
  <HiddenSlides>30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Calibri</vt:lpstr>
      <vt:lpstr>Cambria Math</vt:lpstr>
      <vt:lpstr>Hiragino Mincho ProN W3</vt:lpstr>
      <vt:lpstr>Roboto</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Preceding studies -増殖率推定-</vt:lpstr>
      <vt:lpstr>Preceding studies -増殖率推定-</vt:lpstr>
      <vt:lpstr>Purpose</vt:lpstr>
      <vt:lpstr>Methods I -変異アレル頻度分布のモデル化-</vt:lpstr>
      <vt:lpstr>PowerPoint Presentation</vt:lpstr>
      <vt:lpstr>Methods III -変異アレル頻度分布のMixture Model-</vt:lpstr>
      <vt:lpstr>Methods IV -バルクシーケンシングにおけるリードの出力モデル-</vt:lpstr>
      <vt:lpstr>PowerPoint Presentation</vt:lpstr>
      <vt:lpstr>PowerPoint Presentation</vt:lpstr>
      <vt:lpstr>Results</vt:lpstr>
      <vt:lpstr>Results I -SNV数と推定精度の関係-</vt:lpstr>
      <vt:lpstr>Results II -Sequencing depthと推定精度の関係-</vt:lpstr>
      <vt:lpstr>Results III -正解の誕生時刻を変えた場合-</vt:lpstr>
      <vt:lpstr>Conclusions</vt:lpstr>
      <vt:lpstr>Future works</vt:lpstr>
      <vt:lpstr>Acknowledgements</vt:lpstr>
      <vt:lpstr>業績</vt:lpstr>
      <vt:lpstr>Problems</vt:lpstr>
      <vt:lpstr>Preceding studies -部分型構成比推定-</vt:lpstr>
      <vt:lpstr>NGSリードのシミュレーション</vt:lpstr>
      <vt:lpstr>誕生時刻t, 構成比nの推定 ーResult 1ー</vt:lpstr>
      <vt:lpstr>誕生時刻t, 構成比nの推定 ーResult 1ー</vt:lpstr>
      <vt:lpstr>誕生時刻t, 構成比nの推定 ーResult 2ー</vt:lpstr>
      <vt:lpstr>誕生時刻t, 構成比nの推定 ーResult 2ー</vt:lpstr>
      <vt:lpstr>誕生時刻t, 構成比nの推定 ーResult 3ー</vt:lpstr>
      <vt:lpstr>誕生時刻t, 構成比nの推定 ーResult 3ー</vt:lpstr>
      <vt:lpstr>誕生時刻t, 構成比nの推定 ーResult 4ー</vt:lpstr>
      <vt:lpstr>誕生時刻t, 構成比nの推定 ーResult 4ー</vt:lpstr>
      <vt:lpstr>PowerPoint Presentation</vt:lpstr>
      <vt:lpstr>VAF distribution</vt:lpstr>
      <vt:lpstr>PowerPoint Presentation</vt:lpstr>
      <vt:lpstr>PowerPoint Presentation</vt:lpstr>
      <vt:lpstr>Mutation rate</vt:lpstr>
      <vt:lpstr>PyClone</vt:lpstr>
      <vt:lpstr>PowerPoint Presentation</vt:lpstr>
      <vt:lpstr>Growth rate</vt:lpstr>
      <vt:lpstr>PowerPoint Presentation</vt:lpstr>
      <vt:lpstr>PowerPoint Presentation</vt:lpstr>
      <vt:lpstr>Number of tumor cells</vt:lpstr>
      <vt:lpstr>Subtype decomposition using EM algorithm</vt:lpstr>
      <vt:lpstr>Identifiability of t and alpha</vt:lpstr>
      <vt:lpstr>ctDNAの時系列シーケンシングデータ</vt:lpstr>
      <vt:lpstr>PowerPoint Presentation</vt:lpstr>
      <vt:lpstr>Single cell sequencing of tumor sample</vt:lpstr>
      <vt:lpstr>PowerPoint Presentation</vt:lpstr>
      <vt:lpstr>SV of cancer</vt:lpstr>
      <vt:lpstr>Subtype decomposition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515</cp:revision>
  <cp:lastPrinted>2017-02-06T05:29:27Z</cp:lastPrinted>
  <dcterms:created xsi:type="dcterms:W3CDTF">2016-09-09T19:19:12Z</dcterms:created>
  <dcterms:modified xsi:type="dcterms:W3CDTF">2017-02-07T03:50:05Z</dcterms:modified>
</cp:coreProperties>
</file>